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45"/>
  </p:notesMasterIdLst>
  <p:sldIdLst>
    <p:sldId id="256" r:id="rId3"/>
    <p:sldId id="257" r:id="rId4"/>
    <p:sldId id="258" r:id="rId5"/>
    <p:sldId id="259" r:id="rId6"/>
    <p:sldId id="260" r:id="rId7"/>
    <p:sldId id="261" r:id="rId8"/>
    <p:sldId id="262" r:id="rId9"/>
    <p:sldId id="263" r:id="rId10"/>
    <p:sldId id="264" r:id="rId11"/>
    <p:sldId id="273" r:id="rId12"/>
    <p:sldId id="287" r:id="rId13"/>
    <p:sldId id="267" r:id="rId14"/>
    <p:sldId id="268" r:id="rId15"/>
    <p:sldId id="269" r:id="rId16"/>
    <p:sldId id="288" r:id="rId17"/>
    <p:sldId id="271" r:id="rId18"/>
    <p:sldId id="289" r:id="rId19"/>
    <p:sldId id="290" r:id="rId20"/>
    <p:sldId id="265" r:id="rId21"/>
    <p:sldId id="274" r:id="rId22"/>
    <p:sldId id="275" r:id="rId23"/>
    <p:sldId id="291" r:id="rId24"/>
    <p:sldId id="276" r:id="rId25"/>
    <p:sldId id="277" r:id="rId26"/>
    <p:sldId id="278" r:id="rId27"/>
    <p:sldId id="270" r:id="rId28"/>
    <p:sldId id="279" r:id="rId29"/>
    <p:sldId id="272" r:id="rId30"/>
    <p:sldId id="280" r:id="rId31"/>
    <p:sldId id="292" r:id="rId32"/>
    <p:sldId id="281" r:id="rId33"/>
    <p:sldId id="293" r:id="rId34"/>
    <p:sldId id="301" r:id="rId35"/>
    <p:sldId id="282" r:id="rId36"/>
    <p:sldId id="283" r:id="rId37"/>
    <p:sldId id="304" r:id="rId38"/>
    <p:sldId id="284" r:id="rId39"/>
    <p:sldId id="307" r:id="rId40"/>
    <p:sldId id="266" r:id="rId41"/>
    <p:sldId id="285" r:id="rId42"/>
    <p:sldId id="286" r:id="rId43"/>
    <p:sldId id="29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0" d="100"/>
          <a:sy n="50" d="100"/>
        </p:scale>
        <p:origin x="60" y="-19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Forrest" userId="fa6346fad9b88101" providerId="LiveId" clId="{DF2D1317-EAC5-4FCF-B43E-04271476C6B0}"/>
    <pc:docChg chg="custSel addSld modSld sldOrd">
      <pc:chgData name="Andrew Forrest" userId="fa6346fad9b88101" providerId="LiveId" clId="{DF2D1317-EAC5-4FCF-B43E-04271476C6B0}" dt="2021-01-04T12:14:22.121" v="120"/>
      <pc:docMkLst>
        <pc:docMk/>
      </pc:docMkLst>
      <pc:sldChg chg="add setBg">
        <pc:chgData name="Andrew Forrest" userId="fa6346fad9b88101" providerId="LiveId" clId="{DF2D1317-EAC5-4FCF-B43E-04271476C6B0}" dt="2021-01-04T12:14:22.121" v="120"/>
        <pc:sldMkLst>
          <pc:docMk/>
          <pc:sldMk cId="1291089451" sldId="256"/>
        </pc:sldMkLst>
      </pc:sldChg>
      <pc:sldChg chg="add">
        <pc:chgData name="Andrew Forrest" userId="fa6346fad9b88101" providerId="LiveId" clId="{DF2D1317-EAC5-4FCF-B43E-04271476C6B0}" dt="2021-01-04T12:05:18.342" v="45"/>
        <pc:sldMkLst>
          <pc:docMk/>
          <pc:sldMk cId="1441670017" sldId="257"/>
        </pc:sldMkLst>
      </pc:sldChg>
      <pc:sldChg chg="add">
        <pc:chgData name="Andrew Forrest" userId="fa6346fad9b88101" providerId="LiveId" clId="{DF2D1317-EAC5-4FCF-B43E-04271476C6B0}" dt="2021-01-04T12:05:53.498" v="48"/>
        <pc:sldMkLst>
          <pc:docMk/>
          <pc:sldMk cId="3683505759" sldId="258"/>
        </pc:sldMkLst>
      </pc:sldChg>
      <pc:sldChg chg="addSp delSp modSp add mod ord">
        <pc:chgData name="Andrew Forrest" userId="fa6346fad9b88101" providerId="LiveId" clId="{DF2D1317-EAC5-4FCF-B43E-04271476C6B0}" dt="2021-01-04T12:05:33.124" v="47"/>
        <pc:sldMkLst>
          <pc:docMk/>
          <pc:sldMk cId="2192205112" sldId="259"/>
        </pc:sldMkLst>
        <pc:picChg chg="add mod">
          <ac:chgData name="Andrew Forrest" userId="fa6346fad9b88101" providerId="LiveId" clId="{DF2D1317-EAC5-4FCF-B43E-04271476C6B0}" dt="2021-01-04T04:53:38.195" v="32" actId="1076"/>
          <ac:picMkLst>
            <pc:docMk/>
            <pc:sldMk cId="2192205112" sldId="259"/>
            <ac:picMk id="2" creationId="{C532F4D4-BF3A-47B1-9B11-F026AE46EB4C}"/>
          </ac:picMkLst>
        </pc:picChg>
        <pc:picChg chg="del">
          <ac:chgData name="Andrew Forrest" userId="fa6346fad9b88101" providerId="LiveId" clId="{DF2D1317-EAC5-4FCF-B43E-04271476C6B0}" dt="2021-01-04T04:52:11.827" v="27" actId="478"/>
          <ac:picMkLst>
            <pc:docMk/>
            <pc:sldMk cId="2192205112" sldId="259"/>
            <ac:picMk id="4" creationId="{3A9AD058-C82A-44BE-BDCA-5A64FA92A161}"/>
          </ac:picMkLst>
        </pc:picChg>
      </pc:sldChg>
      <pc:sldChg chg="add">
        <pc:chgData name="Andrew Forrest" userId="fa6346fad9b88101" providerId="LiveId" clId="{DF2D1317-EAC5-4FCF-B43E-04271476C6B0}" dt="2021-01-01T22:38:20.276" v="1"/>
        <pc:sldMkLst>
          <pc:docMk/>
          <pc:sldMk cId="2529246264" sldId="260"/>
        </pc:sldMkLst>
      </pc:sldChg>
      <pc:sldChg chg="modSp add">
        <pc:chgData name="Andrew Forrest" userId="fa6346fad9b88101" providerId="LiveId" clId="{DF2D1317-EAC5-4FCF-B43E-04271476C6B0}" dt="2021-01-01T22:38:23.498" v="2"/>
        <pc:sldMkLst>
          <pc:docMk/>
          <pc:sldMk cId="1630548883" sldId="261"/>
        </pc:sldMkLst>
        <pc:graphicFrameChg chg="mod">
          <ac:chgData name="Andrew Forrest" userId="fa6346fad9b88101" providerId="LiveId" clId="{DF2D1317-EAC5-4FCF-B43E-04271476C6B0}" dt="2021-01-01T22:38:23.498" v="2"/>
          <ac:graphicFrameMkLst>
            <pc:docMk/>
            <pc:sldMk cId="1630548883" sldId="261"/>
            <ac:graphicFrameMk id="2372" creationId="{00000000-0000-0000-0000-000000000000}"/>
          </ac:graphicFrameMkLst>
        </pc:graphicFrameChg>
      </pc:sldChg>
      <pc:sldChg chg="add">
        <pc:chgData name="Andrew Forrest" userId="fa6346fad9b88101" providerId="LiveId" clId="{DF2D1317-EAC5-4FCF-B43E-04271476C6B0}" dt="2021-01-04T12:06:11.918" v="49"/>
        <pc:sldMkLst>
          <pc:docMk/>
          <pc:sldMk cId="2337834751" sldId="262"/>
        </pc:sldMkLst>
      </pc:sldChg>
      <pc:sldChg chg="add">
        <pc:chgData name="Andrew Forrest" userId="fa6346fad9b88101" providerId="LiveId" clId="{DF2D1317-EAC5-4FCF-B43E-04271476C6B0}" dt="2021-01-01T22:38:30.564" v="3"/>
        <pc:sldMkLst>
          <pc:docMk/>
          <pc:sldMk cId="2487241129" sldId="263"/>
        </pc:sldMkLst>
      </pc:sldChg>
      <pc:sldChg chg="add">
        <pc:chgData name="Andrew Forrest" userId="fa6346fad9b88101" providerId="LiveId" clId="{DF2D1317-EAC5-4FCF-B43E-04271476C6B0}" dt="2021-01-01T22:38:31.335" v="4"/>
        <pc:sldMkLst>
          <pc:docMk/>
          <pc:sldMk cId="1295736937" sldId="264"/>
        </pc:sldMkLst>
      </pc:sldChg>
      <pc:sldChg chg="add">
        <pc:chgData name="Andrew Forrest" userId="fa6346fad9b88101" providerId="LiveId" clId="{DF2D1317-EAC5-4FCF-B43E-04271476C6B0}" dt="2021-01-01T22:39:40.958" v="10"/>
        <pc:sldMkLst>
          <pc:docMk/>
          <pc:sldMk cId="2247779768" sldId="265"/>
        </pc:sldMkLst>
      </pc:sldChg>
      <pc:sldChg chg="add">
        <pc:chgData name="Andrew Forrest" userId="fa6346fad9b88101" providerId="LiveId" clId="{DF2D1317-EAC5-4FCF-B43E-04271476C6B0}" dt="2021-01-01T22:40:59.801" v="24"/>
        <pc:sldMkLst>
          <pc:docMk/>
          <pc:sldMk cId="1465917649" sldId="266"/>
        </pc:sldMkLst>
      </pc:sldChg>
      <pc:sldChg chg="add">
        <pc:chgData name="Andrew Forrest" userId="fa6346fad9b88101" providerId="LiveId" clId="{DF2D1317-EAC5-4FCF-B43E-04271476C6B0}" dt="2021-01-01T22:38:37.272" v="6"/>
        <pc:sldMkLst>
          <pc:docMk/>
          <pc:sldMk cId="939622870" sldId="267"/>
        </pc:sldMkLst>
      </pc:sldChg>
      <pc:sldChg chg="add">
        <pc:chgData name="Andrew Forrest" userId="fa6346fad9b88101" providerId="LiveId" clId="{DF2D1317-EAC5-4FCF-B43E-04271476C6B0}" dt="2021-01-01T22:38:39.780" v="7"/>
        <pc:sldMkLst>
          <pc:docMk/>
          <pc:sldMk cId="551693198" sldId="268"/>
        </pc:sldMkLst>
      </pc:sldChg>
      <pc:sldChg chg="add">
        <pc:chgData name="Andrew Forrest" userId="fa6346fad9b88101" providerId="LiveId" clId="{DF2D1317-EAC5-4FCF-B43E-04271476C6B0}" dt="2021-01-01T22:38:41.858" v="8"/>
        <pc:sldMkLst>
          <pc:docMk/>
          <pc:sldMk cId="782270845" sldId="269"/>
        </pc:sldMkLst>
      </pc:sldChg>
      <pc:sldChg chg="add">
        <pc:chgData name="Andrew Forrest" userId="fa6346fad9b88101" providerId="LiveId" clId="{DF2D1317-EAC5-4FCF-B43E-04271476C6B0}" dt="2021-01-01T22:39:52.727" v="16"/>
        <pc:sldMkLst>
          <pc:docMk/>
          <pc:sldMk cId="4173223661" sldId="270"/>
        </pc:sldMkLst>
      </pc:sldChg>
      <pc:sldChg chg="add">
        <pc:chgData name="Andrew Forrest" userId="fa6346fad9b88101" providerId="LiveId" clId="{DF2D1317-EAC5-4FCF-B43E-04271476C6B0}" dt="2021-01-01T22:38:45.093" v="9"/>
        <pc:sldMkLst>
          <pc:docMk/>
          <pc:sldMk cId="3810537790" sldId="271"/>
        </pc:sldMkLst>
      </pc:sldChg>
      <pc:sldChg chg="add">
        <pc:chgData name="Andrew Forrest" userId="fa6346fad9b88101" providerId="LiveId" clId="{DF2D1317-EAC5-4FCF-B43E-04271476C6B0}" dt="2021-01-01T22:39:53.635" v="18"/>
        <pc:sldMkLst>
          <pc:docMk/>
          <pc:sldMk cId="2210631904" sldId="272"/>
        </pc:sldMkLst>
      </pc:sldChg>
      <pc:sldChg chg="add">
        <pc:chgData name="Andrew Forrest" userId="fa6346fad9b88101" providerId="LiveId" clId="{DF2D1317-EAC5-4FCF-B43E-04271476C6B0}" dt="2021-01-01T22:38:33.599" v="5"/>
        <pc:sldMkLst>
          <pc:docMk/>
          <pc:sldMk cId="3738722932" sldId="273"/>
        </pc:sldMkLst>
      </pc:sldChg>
      <pc:sldChg chg="add">
        <pc:chgData name="Andrew Forrest" userId="fa6346fad9b88101" providerId="LiveId" clId="{DF2D1317-EAC5-4FCF-B43E-04271476C6B0}" dt="2021-01-01T22:39:41.987" v="11"/>
        <pc:sldMkLst>
          <pc:docMk/>
          <pc:sldMk cId="1733763233" sldId="274"/>
        </pc:sldMkLst>
      </pc:sldChg>
      <pc:sldChg chg="add">
        <pc:chgData name="Andrew Forrest" userId="fa6346fad9b88101" providerId="LiveId" clId="{DF2D1317-EAC5-4FCF-B43E-04271476C6B0}" dt="2021-01-01T22:39:42.706" v="12"/>
        <pc:sldMkLst>
          <pc:docMk/>
          <pc:sldMk cId="3289755657" sldId="275"/>
        </pc:sldMkLst>
      </pc:sldChg>
      <pc:sldChg chg="modSp add mod">
        <pc:chgData name="Andrew Forrest" userId="fa6346fad9b88101" providerId="LiveId" clId="{DF2D1317-EAC5-4FCF-B43E-04271476C6B0}" dt="2021-01-04T04:55:30.987" v="41" actId="20577"/>
        <pc:sldMkLst>
          <pc:docMk/>
          <pc:sldMk cId="2191021950" sldId="276"/>
        </pc:sldMkLst>
        <pc:spChg chg="mod">
          <ac:chgData name="Andrew Forrest" userId="fa6346fad9b88101" providerId="LiveId" clId="{DF2D1317-EAC5-4FCF-B43E-04271476C6B0}" dt="2021-01-04T04:55:30.987" v="41" actId="20577"/>
          <ac:spMkLst>
            <pc:docMk/>
            <pc:sldMk cId="2191021950" sldId="276"/>
            <ac:spMk id="2417" creationId="{00000000-0000-0000-0000-000000000000}"/>
          </ac:spMkLst>
        </pc:spChg>
      </pc:sldChg>
      <pc:sldChg chg="add">
        <pc:chgData name="Andrew Forrest" userId="fa6346fad9b88101" providerId="LiveId" clId="{DF2D1317-EAC5-4FCF-B43E-04271476C6B0}" dt="2021-01-01T22:39:51.462" v="14"/>
        <pc:sldMkLst>
          <pc:docMk/>
          <pc:sldMk cId="2969393434" sldId="277"/>
        </pc:sldMkLst>
      </pc:sldChg>
      <pc:sldChg chg="add">
        <pc:chgData name="Andrew Forrest" userId="fa6346fad9b88101" providerId="LiveId" clId="{DF2D1317-EAC5-4FCF-B43E-04271476C6B0}" dt="2021-01-01T22:39:52.019" v="15"/>
        <pc:sldMkLst>
          <pc:docMk/>
          <pc:sldMk cId="1630374199" sldId="278"/>
        </pc:sldMkLst>
      </pc:sldChg>
      <pc:sldChg chg="add">
        <pc:chgData name="Andrew Forrest" userId="fa6346fad9b88101" providerId="LiveId" clId="{DF2D1317-EAC5-4FCF-B43E-04271476C6B0}" dt="2021-01-01T22:39:53.168" v="17"/>
        <pc:sldMkLst>
          <pc:docMk/>
          <pc:sldMk cId="3527662457" sldId="279"/>
        </pc:sldMkLst>
      </pc:sldChg>
      <pc:sldChg chg="add">
        <pc:chgData name="Andrew Forrest" userId="fa6346fad9b88101" providerId="LiveId" clId="{DF2D1317-EAC5-4FCF-B43E-04271476C6B0}" dt="2021-01-01T22:40:01.473" v="19"/>
        <pc:sldMkLst>
          <pc:docMk/>
          <pc:sldMk cId="2610076547" sldId="280"/>
        </pc:sldMkLst>
      </pc:sldChg>
      <pc:sldChg chg="add">
        <pc:chgData name="Andrew Forrest" userId="fa6346fad9b88101" providerId="LiveId" clId="{DF2D1317-EAC5-4FCF-B43E-04271476C6B0}" dt="2021-01-01T22:40:02.020" v="20"/>
        <pc:sldMkLst>
          <pc:docMk/>
          <pc:sldMk cId="3892233387" sldId="281"/>
        </pc:sldMkLst>
      </pc:sldChg>
      <pc:sldChg chg="modSp add">
        <pc:chgData name="Andrew Forrest" userId="fa6346fad9b88101" providerId="LiveId" clId="{DF2D1317-EAC5-4FCF-B43E-04271476C6B0}" dt="2021-01-01T22:40:49.781" v="21"/>
        <pc:sldMkLst>
          <pc:docMk/>
          <pc:sldMk cId="3775903313" sldId="282"/>
        </pc:sldMkLst>
        <pc:graphicFrameChg chg="mod">
          <ac:chgData name="Andrew Forrest" userId="fa6346fad9b88101" providerId="LiveId" clId="{DF2D1317-EAC5-4FCF-B43E-04271476C6B0}" dt="2021-01-01T22:40:49.781" v="21"/>
          <ac:graphicFrameMkLst>
            <pc:docMk/>
            <pc:sldMk cId="3775903313" sldId="282"/>
            <ac:graphicFrameMk id="1385" creationId="{00000000-0000-0000-0000-000000000000}"/>
          </ac:graphicFrameMkLst>
        </pc:graphicFrameChg>
      </pc:sldChg>
      <pc:sldChg chg="add">
        <pc:chgData name="Andrew Forrest" userId="fa6346fad9b88101" providerId="LiveId" clId="{DF2D1317-EAC5-4FCF-B43E-04271476C6B0}" dt="2021-01-01T22:40:53.199" v="22"/>
        <pc:sldMkLst>
          <pc:docMk/>
          <pc:sldMk cId="1051956599" sldId="283"/>
        </pc:sldMkLst>
      </pc:sldChg>
      <pc:sldChg chg="add">
        <pc:chgData name="Andrew Forrest" userId="fa6346fad9b88101" providerId="LiveId" clId="{DF2D1317-EAC5-4FCF-B43E-04271476C6B0}" dt="2021-01-01T22:40:59.132" v="23"/>
        <pc:sldMkLst>
          <pc:docMk/>
          <pc:sldMk cId="940355736" sldId="284"/>
        </pc:sldMkLst>
      </pc:sldChg>
      <pc:sldChg chg="add">
        <pc:chgData name="Andrew Forrest" userId="fa6346fad9b88101" providerId="LiveId" clId="{DF2D1317-EAC5-4FCF-B43E-04271476C6B0}" dt="2021-01-01T22:41:01.916" v="25"/>
        <pc:sldMkLst>
          <pc:docMk/>
          <pc:sldMk cId="3131848933" sldId="285"/>
        </pc:sldMkLst>
      </pc:sldChg>
      <pc:sldChg chg="add">
        <pc:chgData name="Andrew Forrest" userId="fa6346fad9b88101" providerId="LiveId" clId="{DF2D1317-EAC5-4FCF-B43E-04271476C6B0}" dt="2021-01-01T22:41:07.874" v="26"/>
        <pc:sldMkLst>
          <pc:docMk/>
          <pc:sldMk cId="3939665051" sldId="286"/>
        </pc:sldMkLst>
      </pc:sldChg>
      <pc:sldChg chg="add">
        <pc:chgData name="Andrew Forrest" userId="fa6346fad9b88101" providerId="LiveId" clId="{DF2D1317-EAC5-4FCF-B43E-04271476C6B0}" dt="2021-01-04T12:06:40.425" v="50"/>
        <pc:sldMkLst>
          <pc:docMk/>
          <pc:sldMk cId="4282194396" sldId="287"/>
        </pc:sldMkLst>
      </pc:sldChg>
      <pc:sldChg chg="add">
        <pc:chgData name="Andrew Forrest" userId="fa6346fad9b88101" providerId="LiveId" clId="{DF2D1317-EAC5-4FCF-B43E-04271476C6B0}" dt="2021-01-04T12:06:54.901" v="51"/>
        <pc:sldMkLst>
          <pc:docMk/>
          <pc:sldMk cId="2936375716" sldId="288"/>
        </pc:sldMkLst>
      </pc:sldChg>
      <pc:sldChg chg="modSp add mod">
        <pc:chgData name="Andrew Forrest" userId="fa6346fad9b88101" providerId="LiveId" clId="{DF2D1317-EAC5-4FCF-B43E-04271476C6B0}" dt="2021-01-04T12:09:34.756" v="86" actId="20577"/>
        <pc:sldMkLst>
          <pc:docMk/>
          <pc:sldMk cId="2651942456" sldId="289"/>
        </pc:sldMkLst>
        <pc:spChg chg="mod">
          <ac:chgData name="Andrew Forrest" userId="fa6346fad9b88101" providerId="LiveId" clId="{DF2D1317-EAC5-4FCF-B43E-04271476C6B0}" dt="2021-01-04T12:09:34.756" v="86" actId="20577"/>
          <ac:spMkLst>
            <pc:docMk/>
            <pc:sldMk cId="2651942456" sldId="289"/>
            <ac:spMk id="2452" creationId="{00000000-0000-0000-0000-000000000000}"/>
          </ac:spMkLst>
        </pc:spChg>
      </pc:sldChg>
      <pc:sldChg chg="add">
        <pc:chgData name="Andrew Forrest" userId="fa6346fad9b88101" providerId="LiveId" clId="{DF2D1317-EAC5-4FCF-B43E-04271476C6B0}" dt="2021-01-04T12:09:49.037" v="87"/>
        <pc:sldMkLst>
          <pc:docMk/>
          <pc:sldMk cId="265731465" sldId="290"/>
        </pc:sldMkLst>
      </pc:sldChg>
      <pc:sldChg chg="add">
        <pc:chgData name="Andrew Forrest" userId="fa6346fad9b88101" providerId="LiveId" clId="{DF2D1317-EAC5-4FCF-B43E-04271476C6B0}" dt="2021-01-04T12:10:10.307" v="88"/>
        <pc:sldMkLst>
          <pc:docMk/>
          <pc:sldMk cId="4186472270" sldId="291"/>
        </pc:sldMkLst>
      </pc:sldChg>
      <pc:sldChg chg="add">
        <pc:chgData name="Andrew Forrest" userId="fa6346fad9b88101" providerId="LiveId" clId="{DF2D1317-EAC5-4FCF-B43E-04271476C6B0}" dt="2021-01-04T12:10:50.707" v="89"/>
        <pc:sldMkLst>
          <pc:docMk/>
          <pc:sldMk cId="1715441017" sldId="292"/>
        </pc:sldMkLst>
      </pc:sldChg>
      <pc:sldChg chg="modSp add mod">
        <pc:chgData name="Andrew Forrest" userId="fa6346fad9b88101" providerId="LiveId" clId="{DF2D1317-EAC5-4FCF-B43E-04271476C6B0}" dt="2021-01-04T12:11:27.619" v="110" actId="20577"/>
        <pc:sldMkLst>
          <pc:docMk/>
          <pc:sldMk cId="3904823950" sldId="293"/>
        </pc:sldMkLst>
        <pc:spChg chg="mod">
          <ac:chgData name="Andrew Forrest" userId="fa6346fad9b88101" providerId="LiveId" clId="{DF2D1317-EAC5-4FCF-B43E-04271476C6B0}" dt="2021-01-04T12:11:27.619" v="110" actId="20577"/>
          <ac:spMkLst>
            <pc:docMk/>
            <pc:sldMk cId="3904823950" sldId="293"/>
            <ac:spMk id="2466" creationId="{00000000-0000-0000-0000-000000000000}"/>
          </ac:spMkLst>
        </pc:spChg>
      </pc:sldChg>
      <pc:sldChg chg="add">
        <pc:chgData name="Andrew Forrest" userId="fa6346fad9b88101" providerId="LiveId" clId="{DF2D1317-EAC5-4FCF-B43E-04271476C6B0}" dt="2021-01-04T12:12:38.112" v="114"/>
        <pc:sldMkLst>
          <pc:docMk/>
          <pc:sldMk cId="2319567893" sldId="296"/>
        </pc:sldMkLst>
      </pc:sldChg>
      <pc:sldChg chg="add">
        <pc:chgData name="Andrew Forrest" userId="fa6346fad9b88101" providerId="LiveId" clId="{DF2D1317-EAC5-4FCF-B43E-04271476C6B0}" dt="2021-01-04T12:11:53.532" v="111"/>
        <pc:sldMkLst>
          <pc:docMk/>
          <pc:sldMk cId="2207949484" sldId="301"/>
        </pc:sldMkLst>
      </pc:sldChg>
      <pc:sldChg chg="add">
        <pc:chgData name="Andrew Forrest" userId="fa6346fad9b88101" providerId="LiveId" clId="{DF2D1317-EAC5-4FCF-B43E-04271476C6B0}" dt="2021-01-04T12:12:13.085" v="112"/>
        <pc:sldMkLst>
          <pc:docMk/>
          <pc:sldMk cId="788925719" sldId="304"/>
        </pc:sldMkLst>
      </pc:sldChg>
      <pc:sldChg chg="add">
        <pc:chgData name="Andrew Forrest" userId="fa6346fad9b88101" providerId="LiveId" clId="{DF2D1317-EAC5-4FCF-B43E-04271476C6B0}" dt="2021-01-04T12:12:25.625" v="113"/>
        <pc:sldMkLst>
          <pc:docMk/>
          <pc:sldMk cId="1095484898" sldId="3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86A48-5031-42F7-A199-2B3E434ADD6E}" type="datetimeFigureOut">
              <a:rPr lang="en-AU" smtClean="0"/>
              <a:t>4/01/2021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B4981-5C75-4CE4-B9FF-E10252DACB19}" type="slidenum">
              <a:rPr lang="en-AU" smtClean="0"/>
              <a:t>‹#›</a:t>
            </a:fld>
            <a:endParaRPr lang="en-AU"/>
          </a:p>
        </p:txBody>
      </p:sp>
    </p:spTree>
    <p:extLst>
      <p:ext uri="{BB962C8B-B14F-4D97-AF65-F5344CB8AC3E}">
        <p14:creationId xmlns:p14="http://schemas.microsoft.com/office/powerpoint/2010/main" val="2745302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630a814dc5_0_5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630a814dc5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97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8bd883d690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8bd883d690_0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3960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2"/>
        <p:cNvGrpSpPr/>
        <p:nvPr/>
      </p:nvGrpSpPr>
      <p:grpSpPr>
        <a:xfrm>
          <a:off x="0" y="0"/>
          <a:ext cx="0" cy="0"/>
          <a:chOff x="0" y="0"/>
          <a:chExt cx="0" cy="0"/>
        </a:xfrm>
      </p:grpSpPr>
      <p:sp>
        <p:nvSpPr>
          <p:cNvPr id="2403" name="Google Shape;2403;g8bd883d690_5_51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4" name="Google Shape;2404;g8bd883d690_5_51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639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0"/>
        <p:cNvGrpSpPr/>
        <p:nvPr/>
      </p:nvGrpSpPr>
      <p:grpSpPr>
        <a:xfrm>
          <a:off x="0" y="0"/>
          <a:ext cx="0" cy="0"/>
          <a:chOff x="0" y="0"/>
          <a:chExt cx="0" cy="0"/>
        </a:xfrm>
      </p:grpSpPr>
      <p:sp>
        <p:nvSpPr>
          <p:cNvPr id="2411" name="Google Shape;2411;g8bd883d690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2" name="Google Shape;2412;g8bd883d690_0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817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7"/>
        <p:cNvGrpSpPr/>
        <p:nvPr/>
      </p:nvGrpSpPr>
      <p:grpSpPr>
        <a:xfrm>
          <a:off x="0" y="0"/>
          <a:ext cx="0" cy="0"/>
          <a:chOff x="0" y="0"/>
          <a:chExt cx="0" cy="0"/>
        </a:xfrm>
      </p:grpSpPr>
      <p:sp>
        <p:nvSpPr>
          <p:cNvPr id="2418" name="Google Shape;2418;g8bd883d690_0_5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9" name="Google Shape;2419;g8bd883d690_0_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377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g8bd883d690_0_5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6" name="Google Shape;2426;g8bd883d690_0_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41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8bd883d690_5_514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8bd883d690_5_51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0716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g8bd883d690_0_6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1" name="Google Shape;2441;g8bd883d690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636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Google Shape;2447;g8bd883d690_5_515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8" name="Google Shape;2448;g8bd883d690_5_5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496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8bda237455_4_2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8bda237455_4_2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909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8bda237455_0_131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8bda237455_0_13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171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8"/>
        <p:cNvGrpSpPr/>
        <p:nvPr/>
      </p:nvGrpSpPr>
      <p:grpSpPr>
        <a:xfrm>
          <a:off x="0" y="0"/>
          <a:ext cx="0" cy="0"/>
          <a:chOff x="0" y="0"/>
          <a:chExt cx="0" cy="0"/>
        </a:xfrm>
      </p:grpSpPr>
      <p:sp>
        <p:nvSpPr>
          <p:cNvPr id="2329" name="Google Shape;2329;g78303431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0" name="Google Shape;2330;g783034316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1" name="Google Shape;2331;g783034316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extLst>
      <p:ext uri="{BB962C8B-B14F-4D97-AF65-F5344CB8AC3E}">
        <p14:creationId xmlns:p14="http://schemas.microsoft.com/office/powerpoint/2010/main" val="833190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8"/>
        <p:cNvGrpSpPr/>
        <p:nvPr/>
      </p:nvGrpSpPr>
      <p:grpSpPr>
        <a:xfrm>
          <a:off x="0" y="0"/>
          <a:ext cx="0" cy="0"/>
          <a:chOff x="0" y="0"/>
          <a:chExt cx="0" cy="0"/>
        </a:xfrm>
      </p:grpSpPr>
      <p:sp>
        <p:nvSpPr>
          <p:cNvPr id="2379" name="Google Shape;2379;g8bd883d690_0_2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0" name="Google Shape;2380;g8bd883d690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883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8bda237455_0_13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8bda237455_0_13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5474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8bda237455_4_33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8bda237455_4_33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153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8bda237455_0_13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8bda237455_0_13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068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8bda237455_0_13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8bda237455_0_13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258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0"/>
        <p:cNvGrpSpPr/>
        <p:nvPr/>
      </p:nvGrpSpPr>
      <p:grpSpPr>
        <a:xfrm>
          <a:off x="0" y="0"/>
          <a:ext cx="0" cy="0"/>
          <a:chOff x="0" y="0"/>
          <a:chExt cx="0" cy="0"/>
        </a:xfrm>
      </p:grpSpPr>
      <p:sp>
        <p:nvSpPr>
          <p:cNvPr id="2421" name="Google Shape;2421;g8bda237455_0_132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2" name="Google Shape;2422;g8bda237455_0_13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788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8bda237455_0_13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8bda237455_0_13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7956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4"/>
        <p:cNvGrpSpPr/>
        <p:nvPr/>
      </p:nvGrpSpPr>
      <p:grpSpPr>
        <a:xfrm>
          <a:off x="0" y="0"/>
          <a:ext cx="0" cy="0"/>
          <a:chOff x="0" y="0"/>
          <a:chExt cx="0" cy="0"/>
        </a:xfrm>
      </p:grpSpPr>
      <p:sp>
        <p:nvSpPr>
          <p:cNvPr id="2435" name="Google Shape;2435;g8bda237455_0_133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6" name="Google Shape;2436;g8bda237455_0_13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4521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1"/>
        <p:cNvGrpSpPr/>
        <p:nvPr/>
      </p:nvGrpSpPr>
      <p:grpSpPr>
        <a:xfrm>
          <a:off x="0" y="0"/>
          <a:ext cx="0" cy="0"/>
          <a:chOff x="0" y="0"/>
          <a:chExt cx="0" cy="0"/>
        </a:xfrm>
      </p:grpSpPr>
      <p:sp>
        <p:nvSpPr>
          <p:cNvPr id="2442" name="Google Shape;2442;g8bda237455_0_134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3" name="Google Shape;2443;g8bda237455_0_13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3346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8bd883d690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8bd883d690_0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1567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8bd883d690_5_411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3" name="Google Shape;2343;g8bd883d690_5_4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629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8"/>
        <p:cNvGrpSpPr/>
        <p:nvPr/>
      </p:nvGrpSpPr>
      <p:grpSpPr>
        <a:xfrm>
          <a:off x="0" y="0"/>
          <a:ext cx="0" cy="0"/>
          <a:chOff x="0" y="0"/>
          <a:chExt cx="0" cy="0"/>
        </a:xfrm>
      </p:grpSpPr>
      <p:sp>
        <p:nvSpPr>
          <p:cNvPr id="2449" name="Google Shape;2449;g8bda237455_4_33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0" name="Google Shape;2450;g8bda237455_4_33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194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g8bd883d690_0_6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7" name="Google Shape;2457;g8bd883d690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8025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g8bda237455_4_27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4" name="Google Shape;2464;g8bda237455_4_2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055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8bda237585_3_25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8bda237585_3_2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8842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8bda237585_0_318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8bda237585_0_31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14300" marR="114300" lvl="0" indent="0" algn="l" rtl="0">
              <a:lnSpc>
                <a:spcPct val="142857"/>
              </a:lnSpc>
              <a:spcBef>
                <a:spcPts val="500"/>
              </a:spcBef>
              <a:spcAft>
                <a:spcPts val="0"/>
              </a:spcAft>
              <a:buNone/>
            </a:pPr>
            <a:r>
              <a:rPr lang="en-US" sz="1050">
                <a:solidFill>
                  <a:srgbClr val="3C4043"/>
                </a:solidFill>
                <a:highlight>
                  <a:srgbClr val="FFFFFF"/>
                </a:highlight>
                <a:latin typeface="Roboto"/>
                <a:ea typeface="Roboto"/>
                <a:cs typeface="Roboto"/>
                <a:sym typeface="Roboto"/>
              </a:rPr>
              <a:t>You may have more than 2 subnets.</a:t>
            </a:r>
            <a:endParaRPr/>
          </a:p>
        </p:txBody>
      </p:sp>
    </p:spTree>
    <p:extLst>
      <p:ext uri="{BB962C8B-B14F-4D97-AF65-F5344CB8AC3E}">
        <p14:creationId xmlns:p14="http://schemas.microsoft.com/office/powerpoint/2010/main" val="34377625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8bda237585_0_3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8bda237585_0_32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9" name="Google Shape;1389;g8bda237585_0_32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71556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8bda237585_3_5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8bda237585_3_5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7303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8bda237585_0_3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8bda237585_0_32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5" name="Google Shape;1415;g8bda237585_0_32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25190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8bda237585_3_76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8bda237585_3_7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346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8bda237585_0_3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8bda237585_0_32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5" name="Google Shape;1405;g8bda237585_0_32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11952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9"/>
        <p:cNvGrpSpPr/>
        <p:nvPr/>
      </p:nvGrpSpPr>
      <p:grpSpPr>
        <a:xfrm>
          <a:off x="0" y="0"/>
          <a:ext cx="0" cy="0"/>
          <a:chOff x="0" y="0"/>
          <a:chExt cx="0" cy="0"/>
        </a:xfrm>
      </p:grpSpPr>
      <p:sp>
        <p:nvSpPr>
          <p:cNvPr id="2350" name="Google Shape;2350;g8bd883d690_5_310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1" name="Google Shape;2351;g8bd883d690_5_3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4564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8bda237585_0_3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8bda237585_0_32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1" name="Google Shape;1431;g8bda237585_0_32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788046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8bda237585_0_3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8bda237585_0_32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1" name="Google Shape;1441;g8bda237585_0_32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14114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8bda237585_3_101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8bda237585_3_10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1994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8bd883d690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8bd883d690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5869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g8bd883d690_0_2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7" name="Google Shape;2367;g8bd883d690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144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g8bd883d690_5_5135: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5" name="Google Shape;2375;g8bd883d690_5_5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822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8bd883d690_0_2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8bd883d690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solidFill>
                  <a:schemeClr val="dk1"/>
                </a:solidFill>
              </a:rPr>
              <a:t>https://cve.mitre.org/cgi-bin/cvename.cgi?name=CVE-2017-18536</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3360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g8bd883d690_0_3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0" name="Google Shape;2390;g8bd883d690_0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7737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205A-4D53-405D-BBC7-87E46A57A9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49D6207F-5693-48FD-9CA6-A313D51939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D98F603-BCAF-4F7E-BAB8-9A2714A422FB}"/>
              </a:ext>
            </a:extLst>
          </p:cNvPr>
          <p:cNvSpPr>
            <a:spLocks noGrp="1"/>
          </p:cNvSpPr>
          <p:nvPr>
            <p:ph type="dt" sz="half" idx="10"/>
          </p:nvPr>
        </p:nvSpPr>
        <p:spPr/>
        <p:txBody>
          <a:bodyPr/>
          <a:lstStyle/>
          <a:p>
            <a:fld id="{536E7D81-91C7-4EB3-98AD-C8B6ACF8B162}" type="datetimeFigureOut">
              <a:rPr lang="en-AU" smtClean="0"/>
              <a:t>4/01/2021</a:t>
            </a:fld>
            <a:endParaRPr lang="en-AU"/>
          </a:p>
        </p:txBody>
      </p:sp>
      <p:sp>
        <p:nvSpPr>
          <p:cNvPr id="5" name="Footer Placeholder 4">
            <a:extLst>
              <a:ext uri="{FF2B5EF4-FFF2-40B4-BE49-F238E27FC236}">
                <a16:creationId xmlns:a16="http://schemas.microsoft.com/office/drawing/2014/main" id="{59898DEE-5B5E-4318-981B-C690E09B3DC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AA587D1-841F-40A4-8E0B-25EA8A3E6E5B}"/>
              </a:ext>
            </a:extLst>
          </p:cNvPr>
          <p:cNvSpPr>
            <a:spLocks noGrp="1"/>
          </p:cNvSpPr>
          <p:nvPr>
            <p:ph type="sldNum" sz="quarter" idx="12"/>
          </p:nvPr>
        </p:nvSpPr>
        <p:spPr/>
        <p:txBody>
          <a:bodyPr/>
          <a:lstStyle/>
          <a:p>
            <a:fld id="{65FA547D-ECEC-481D-98FA-7CEFD91C7EAE}" type="slidenum">
              <a:rPr lang="en-AU" smtClean="0"/>
              <a:t>‹#›</a:t>
            </a:fld>
            <a:endParaRPr lang="en-AU"/>
          </a:p>
        </p:txBody>
      </p:sp>
    </p:spTree>
    <p:extLst>
      <p:ext uri="{BB962C8B-B14F-4D97-AF65-F5344CB8AC3E}">
        <p14:creationId xmlns:p14="http://schemas.microsoft.com/office/powerpoint/2010/main" val="410403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C40C-3885-4113-B560-6DF694B4E4E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1672B9F-3723-4F74-AA92-B7B372986A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1FDE914-6EBB-494A-BEC2-935D387ABE90}"/>
              </a:ext>
            </a:extLst>
          </p:cNvPr>
          <p:cNvSpPr>
            <a:spLocks noGrp="1"/>
          </p:cNvSpPr>
          <p:nvPr>
            <p:ph type="dt" sz="half" idx="10"/>
          </p:nvPr>
        </p:nvSpPr>
        <p:spPr/>
        <p:txBody>
          <a:bodyPr/>
          <a:lstStyle/>
          <a:p>
            <a:fld id="{536E7D81-91C7-4EB3-98AD-C8B6ACF8B162}" type="datetimeFigureOut">
              <a:rPr lang="en-AU" smtClean="0"/>
              <a:t>4/01/2021</a:t>
            </a:fld>
            <a:endParaRPr lang="en-AU"/>
          </a:p>
        </p:txBody>
      </p:sp>
      <p:sp>
        <p:nvSpPr>
          <p:cNvPr id="5" name="Footer Placeholder 4">
            <a:extLst>
              <a:ext uri="{FF2B5EF4-FFF2-40B4-BE49-F238E27FC236}">
                <a16:creationId xmlns:a16="http://schemas.microsoft.com/office/drawing/2014/main" id="{F4055BA6-4B11-4F39-97E8-8114D5456F6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BB0A32C-7685-4021-8280-C2FB5C30038F}"/>
              </a:ext>
            </a:extLst>
          </p:cNvPr>
          <p:cNvSpPr>
            <a:spLocks noGrp="1"/>
          </p:cNvSpPr>
          <p:nvPr>
            <p:ph type="sldNum" sz="quarter" idx="12"/>
          </p:nvPr>
        </p:nvSpPr>
        <p:spPr/>
        <p:txBody>
          <a:bodyPr/>
          <a:lstStyle/>
          <a:p>
            <a:fld id="{65FA547D-ECEC-481D-98FA-7CEFD91C7EAE}" type="slidenum">
              <a:rPr lang="en-AU" smtClean="0"/>
              <a:t>‹#›</a:t>
            </a:fld>
            <a:endParaRPr lang="en-AU"/>
          </a:p>
        </p:txBody>
      </p:sp>
    </p:spTree>
    <p:extLst>
      <p:ext uri="{BB962C8B-B14F-4D97-AF65-F5344CB8AC3E}">
        <p14:creationId xmlns:p14="http://schemas.microsoft.com/office/powerpoint/2010/main" val="1505504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67A88B-56E2-4AEB-B0BB-029A0C44473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3B5DBB9-02E4-47A6-A8AC-4BE913CE88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BDF0608-6917-4885-A3EB-2027C6DC4061}"/>
              </a:ext>
            </a:extLst>
          </p:cNvPr>
          <p:cNvSpPr>
            <a:spLocks noGrp="1"/>
          </p:cNvSpPr>
          <p:nvPr>
            <p:ph type="dt" sz="half" idx="10"/>
          </p:nvPr>
        </p:nvSpPr>
        <p:spPr/>
        <p:txBody>
          <a:bodyPr/>
          <a:lstStyle/>
          <a:p>
            <a:fld id="{536E7D81-91C7-4EB3-98AD-C8B6ACF8B162}" type="datetimeFigureOut">
              <a:rPr lang="en-AU" smtClean="0"/>
              <a:t>4/01/2021</a:t>
            </a:fld>
            <a:endParaRPr lang="en-AU"/>
          </a:p>
        </p:txBody>
      </p:sp>
      <p:sp>
        <p:nvSpPr>
          <p:cNvPr id="5" name="Footer Placeholder 4">
            <a:extLst>
              <a:ext uri="{FF2B5EF4-FFF2-40B4-BE49-F238E27FC236}">
                <a16:creationId xmlns:a16="http://schemas.microsoft.com/office/drawing/2014/main" id="{16F5854A-D3B3-4C04-8487-44C4BD230B6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CEC7CD6-3518-4F12-8C9C-E18474147F8E}"/>
              </a:ext>
            </a:extLst>
          </p:cNvPr>
          <p:cNvSpPr>
            <a:spLocks noGrp="1"/>
          </p:cNvSpPr>
          <p:nvPr>
            <p:ph type="sldNum" sz="quarter" idx="12"/>
          </p:nvPr>
        </p:nvSpPr>
        <p:spPr/>
        <p:txBody>
          <a:bodyPr/>
          <a:lstStyle/>
          <a:p>
            <a:fld id="{65FA547D-ECEC-481D-98FA-7CEFD91C7EAE}" type="slidenum">
              <a:rPr lang="en-AU" smtClean="0"/>
              <a:t>‹#›</a:t>
            </a:fld>
            <a:endParaRPr lang="en-AU"/>
          </a:p>
        </p:txBody>
      </p:sp>
    </p:spTree>
    <p:extLst>
      <p:ext uri="{BB962C8B-B14F-4D97-AF65-F5344CB8AC3E}">
        <p14:creationId xmlns:p14="http://schemas.microsoft.com/office/powerpoint/2010/main" val="1019188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 Text with Sidebar">
  <p:cSld name="8. Text with Sidebar">
    <p:spTree>
      <p:nvGrpSpPr>
        <p:cNvPr id="1" name="Shape 1373"/>
        <p:cNvGrpSpPr/>
        <p:nvPr/>
      </p:nvGrpSpPr>
      <p:grpSpPr>
        <a:xfrm>
          <a:off x="0" y="0"/>
          <a:ext cx="0" cy="0"/>
          <a:chOff x="0" y="0"/>
          <a:chExt cx="0" cy="0"/>
        </a:xfrm>
      </p:grpSpPr>
      <p:pic>
        <p:nvPicPr>
          <p:cNvPr id="1374" name="Google Shape;1374;p91"/>
          <p:cNvPicPr preferRelativeResize="0"/>
          <p:nvPr/>
        </p:nvPicPr>
        <p:blipFill rotWithShape="1">
          <a:blip r:embed="rId2">
            <a:alphaModFix/>
          </a:blip>
          <a:srcRect t="119" b="119"/>
          <a:stretch/>
        </p:blipFill>
        <p:spPr>
          <a:xfrm>
            <a:off x="9398600" y="1213700"/>
            <a:ext cx="2438400" cy="5046398"/>
          </a:xfrm>
          <a:prstGeom prst="rect">
            <a:avLst/>
          </a:prstGeom>
          <a:noFill/>
          <a:ln>
            <a:noFill/>
          </a:ln>
        </p:spPr>
      </p:pic>
      <p:sp>
        <p:nvSpPr>
          <p:cNvPr id="1375" name="Google Shape;1375;p91"/>
          <p:cNvSpPr txBox="1">
            <a:spLocks noGrp="1"/>
          </p:cNvSpPr>
          <p:nvPr>
            <p:ph type="subTitle" idx="1"/>
          </p:nvPr>
        </p:nvSpPr>
        <p:spPr>
          <a:xfrm>
            <a:off x="0" y="901300"/>
            <a:ext cx="8899568" cy="48645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
        <p:nvSpPr>
          <p:cNvPr id="1376" name="Google Shape;1376;p91"/>
          <p:cNvSpPr txBox="1">
            <a:spLocks noGrp="1"/>
          </p:cNvSpPr>
          <p:nvPr>
            <p:ph type="body" idx="2"/>
          </p:nvPr>
        </p:nvSpPr>
        <p:spPr>
          <a:xfrm>
            <a:off x="0" y="1661067"/>
            <a:ext cx="8932726" cy="5196750"/>
          </a:xfrm>
          <a:prstGeom prst="rect">
            <a:avLst/>
          </a:prstGeom>
          <a:noFill/>
          <a:ln>
            <a:noFill/>
          </a:ln>
        </p:spPr>
        <p:txBody>
          <a:bodyPr spcFirstLastPara="1" wrap="square" lIns="1219000" tIns="0" rIns="1219000" bIns="2437975" anchor="t" anchorCtr="0">
            <a:noAutofit/>
          </a:bodyPr>
          <a:lstStyle>
            <a:lvl1pPr marL="228600" lvl="0" indent="-231775" rtl="0">
              <a:spcBef>
                <a:spcPts val="0"/>
              </a:spcBef>
              <a:spcAft>
                <a:spcPts val="0"/>
              </a:spcAft>
              <a:buSzPts val="3700"/>
              <a:buFont typeface="Roboto"/>
              <a:buChar char="●"/>
              <a:defRPr sz="1850">
                <a:latin typeface="Roboto"/>
                <a:ea typeface="Roboto"/>
                <a:cs typeface="Roboto"/>
                <a:sym typeface="Roboto"/>
              </a:defRPr>
            </a:lvl1pPr>
            <a:lvl2pPr marL="457200" lvl="1" indent="-231775" rtl="0">
              <a:spcBef>
                <a:spcPts val="1050"/>
              </a:spcBef>
              <a:spcAft>
                <a:spcPts val="0"/>
              </a:spcAft>
              <a:buSzPts val="3700"/>
              <a:buFont typeface="Roboto"/>
              <a:buChar char="○"/>
              <a:defRPr sz="1850">
                <a:latin typeface="Roboto"/>
                <a:ea typeface="Roboto"/>
                <a:cs typeface="Roboto"/>
                <a:sym typeface="Roboto"/>
              </a:defRPr>
            </a:lvl2pPr>
            <a:lvl3pPr marL="685800" lvl="2" indent="-231775" rtl="0">
              <a:spcBef>
                <a:spcPts val="1050"/>
              </a:spcBef>
              <a:spcAft>
                <a:spcPts val="0"/>
              </a:spcAft>
              <a:buSzPts val="3700"/>
              <a:buFont typeface="Roboto"/>
              <a:buChar char="■"/>
              <a:defRPr sz="1850">
                <a:latin typeface="Roboto"/>
                <a:ea typeface="Roboto"/>
                <a:cs typeface="Roboto"/>
                <a:sym typeface="Roboto"/>
              </a:defRPr>
            </a:lvl3pPr>
            <a:lvl4pPr marL="914400" lvl="3" indent="-231775" rtl="0">
              <a:spcBef>
                <a:spcPts val="1050"/>
              </a:spcBef>
              <a:spcAft>
                <a:spcPts val="0"/>
              </a:spcAft>
              <a:buSzPts val="3700"/>
              <a:buFont typeface="Roboto"/>
              <a:buChar char="●"/>
              <a:defRPr sz="1850">
                <a:latin typeface="Roboto"/>
                <a:ea typeface="Roboto"/>
                <a:cs typeface="Roboto"/>
                <a:sym typeface="Roboto"/>
              </a:defRPr>
            </a:lvl4pPr>
            <a:lvl5pPr marL="1143000" lvl="4" indent="-231775" rtl="0">
              <a:spcBef>
                <a:spcPts val="1050"/>
              </a:spcBef>
              <a:spcAft>
                <a:spcPts val="0"/>
              </a:spcAft>
              <a:buSzPts val="3700"/>
              <a:buFont typeface="Roboto"/>
              <a:buChar char="○"/>
              <a:defRPr sz="1850">
                <a:latin typeface="Roboto"/>
                <a:ea typeface="Roboto"/>
                <a:cs typeface="Roboto"/>
                <a:sym typeface="Roboto"/>
              </a:defRPr>
            </a:lvl5pPr>
            <a:lvl6pPr marL="1371600" lvl="5" indent="-231775" rtl="0">
              <a:spcBef>
                <a:spcPts val="1050"/>
              </a:spcBef>
              <a:spcAft>
                <a:spcPts val="0"/>
              </a:spcAft>
              <a:buSzPts val="3700"/>
              <a:buFont typeface="Roboto"/>
              <a:buChar char="■"/>
              <a:defRPr sz="1850">
                <a:latin typeface="Roboto"/>
                <a:ea typeface="Roboto"/>
                <a:cs typeface="Roboto"/>
                <a:sym typeface="Roboto"/>
              </a:defRPr>
            </a:lvl6pPr>
            <a:lvl7pPr marL="1600200" lvl="6" indent="-231775" rtl="0">
              <a:spcBef>
                <a:spcPts val="1050"/>
              </a:spcBef>
              <a:spcAft>
                <a:spcPts val="0"/>
              </a:spcAft>
              <a:buSzPts val="3700"/>
              <a:buFont typeface="Roboto"/>
              <a:buChar char="●"/>
              <a:defRPr sz="1850">
                <a:latin typeface="Roboto"/>
                <a:ea typeface="Roboto"/>
                <a:cs typeface="Roboto"/>
                <a:sym typeface="Roboto"/>
              </a:defRPr>
            </a:lvl7pPr>
            <a:lvl8pPr marL="1828800" lvl="7" indent="-231775" rtl="0">
              <a:spcBef>
                <a:spcPts val="1050"/>
              </a:spcBef>
              <a:spcAft>
                <a:spcPts val="0"/>
              </a:spcAft>
              <a:buSzPts val="3700"/>
              <a:buFont typeface="Roboto"/>
              <a:buChar char="○"/>
              <a:defRPr sz="1850">
                <a:latin typeface="Roboto"/>
                <a:ea typeface="Roboto"/>
                <a:cs typeface="Roboto"/>
                <a:sym typeface="Roboto"/>
              </a:defRPr>
            </a:lvl8pPr>
            <a:lvl9pPr marL="2057400" lvl="8" indent="-231775" rtl="0">
              <a:spcBef>
                <a:spcPts val="1050"/>
              </a:spcBef>
              <a:spcAft>
                <a:spcPts val="1050"/>
              </a:spcAft>
              <a:buSzPts val="3700"/>
              <a:buFont typeface="Roboto"/>
              <a:buChar char="■"/>
              <a:defRPr sz="1850">
                <a:latin typeface="Roboto"/>
                <a:ea typeface="Roboto"/>
                <a:cs typeface="Roboto"/>
                <a:sym typeface="Roboto"/>
              </a:defRPr>
            </a:lvl9pPr>
          </a:lstStyle>
          <a:p>
            <a:endParaRPr/>
          </a:p>
        </p:txBody>
      </p:sp>
      <p:sp>
        <p:nvSpPr>
          <p:cNvPr id="1377" name="Google Shape;1377;p91"/>
          <p:cNvSpPr txBox="1">
            <a:spLocks noGrp="1"/>
          </p:cNvSpPr>
          <p:nvPr>
            <p:ph type="subTitle" idx="3"/>
          </p:nvPr>
        </p:nvSpPr>
        <p:spPr>
          <a:xfrm>
            <a:off x="9408400" y="1213967"/>
            <a:ext cx="2418780" cy="504645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1350">
                <a:latin typeface="Roboto"/>
                <a:ea typeface="Roboto"/>
                <a:cs typeface="Roboto"/>
                <a:sym typeface="Roboto"/>
              </a:defRPr>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
        <p:nvSpPr>
          <p:cNvPr id="1378" name="Google Shape;1378;p91"/>
          <p:cNvSpPr txBox="1">
            <a:spLocks noGrp="1"/>
          </p:cNvSpPr>
          <p:nvPr>
            <p:ph type="title"/>
          </p:nvPr>
        </p:nvSpPr>
        <p:spPr>
          <a:xfrm>
            <a:off x="-16567" y="0"/>
            <a:ext cx="8932726" cy="7116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3200">
                <a:latin typeface="Roboto Medium"/>
                <a:ea typeface="Roboto Medium"/>
                <a:cs typeface="Roboto Medium"/>
                <a:sym typeface="Roboto Medium"/>
              </a:defRPr>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
        <p:nvSpPr>
          <p:cNvPr id="1379" name="Google Shape;1379;p91"/>
          <p:cNvSpPr txBox="1">
            <a:spLocks noGrp="1"/>
          </p:cNvSpPr>
          <p:nvPr>
            <p:ph type="sldNum" idx="12"/>
          </p:nvPr>
        </p:nvSpPr>
        <p:spPr>
          <a:xfrm>
            <a:off x="11477033" y="6609600"/>
            <a:ext cx="349141" cy="140850"/>
          </a:xfrm>
          <a:prstGeom prst="rect">
            <a:avLst/>
          </a:prstGeom>
        </p:spPr>
        <p:txBody>
          <a:bodyPr spcFirstLastPara="1" wrap="square" lIns="0" tIns="0" rIns="0" bIns="243750" anchor="t" anchorCtr="0">
            <a:noAutofit/>
          </a:bodyPr>
          <a:lstStyle>
            <a:lvl1pPr lvl="0" rtl="0">
              <a:buNone/>
              <a:defRPr sz="800">
                <a:solidFill>
                  <a:srgbClr val="000000"/>
                </a:solidFill>
              </a:defRPr>
            </a:lvl1pPr>
            <a:lvl2pPr lvl="1" rtl="0">
              <a:buNone/>
              <a:defRPr sz="800">
                <a:solidFill>
                  <a:srgbClr val="000000"/>
                </a:solidFill>
              </a:defRPr>
            </a:lvl2pPr>
            <a:lvl3pPr lvl="2" rtl="0">
              <a:buNone/>
              <a:defRPr sz="800">
                <a:solidFill>
                  <a:srgbClr val="000000"/>
                </a:solidFill>
              </a:defRPr>
            </a:lvl3pPr>
            <a:lvl4pPr lvl="3" rtl="0">
              <a:buNone/>
              <a:defRPr sz="800">
                <a:solidFill>
                  <a:srgbClr val="000000"/>
                </a:solidFill>
              </a:defRPr>
            </a:lvl4pPr>
            <a:lvl5pPr lvl="4" rtl="0">
              <a:buNone/>
              <a:defRPr sz="800">
                <a:solidFill>
                  <a:srgbClr val="000000"/>
                </a:solidFill>
              </a:defRPr>
            </a:lvl5pPr>
            <a:lvl6pPr lvl="5" rtl="0">
              <a:buNone/>
              <a:defRPr sz="800">
                <a:solidFill>
                  <a:srgbClr val="000000"/>
                </a:solidFill>
              </a:defRPr>
            </a:lvl6pPr>
            <a:lvl7pPr lvl="6" rtl="0">
              <a:buNone/>
              <a:defRPr sz="800">
                <a:solidFill>
                  <a:srgbClr val="000000"/>
                </a:solidFill>
              </a:defRPr>
            </a:lvl7pPr>
            <a:lvl8pPr lvl="7" rtl="0">
              <a:buNone/>
              <a:defRPr sz="800">
                <a:solidFill>
                  <a:srgbClr val="000000"/>
                </a:solidFill>
              </a:defRPr>
            </a:lvl8pPr>
            <a:lvl9pPr lvl="8" rtl="0">
              <a:buNone/>
              <a:defRPr sz="800">
                <a:solidFill>
                  <a:srgbClr val="000000"/>
                </a:solidFill>
              </a:defRPr>
            </a:lvl9pPr>
          </a:lstStyle>
          <a:p>
            <a:fld id="{00000000-1234-1234-1234-123412341234}" type="slidenum">
              <a:rPr lang="en-US" smtClean="0"/>
              <a:pPr/>
              <a:t>‹#›</a:t>
            </a:fld>
            <a:endParaRPr lang="en-US"/>
          </a:p>
        </p:txBody>
      </p:sp>
      <p:cxnSp>
        <p:nvCxnSpPr>
          <p:cNvPr id="1380" name="Google Shape;1380;p91"/>
          <p:cNvCxnSpPr/>
          <p:nvPr/>
        </p:nvCxnSpPr>
        <p:spPr>
          <a:xfrm>
            <a:off x="365760" y="6541940"/>
            <a:ext cx="11460735" cy="13650"/>
          </a:xfrm>
          <a:prstGeom prst="straightConnector1">
            <a:avLst/>
          </a:prstGeom>
          <a:noFill/>
          <a:ln w="9525" cap="flat" cmpd="sng">
            <a:solidFill>
              <a:srgbClr val="A9B7C0"/>
            </a:solidFill>
            <a:prstDash val="solid"/>
            <a:round/>
            <a:headEnd type="none" w="med" len="med"/>
            <a:tailEnd type="none" w="med" len="med"/>
          </a:ln>
        </p:spPr>
      </p:cxnSp>
      <p:cxnSp>
        <p:nvCxnSpPr>
          <p:cNvPr id="1381" name="Google Shape;1381;p91"/>
          <p:cNvCxnSpPr/>
          <p:nvPr/>
        </p:nvCxnSpPr>
        <p:spPr>
          <a:xfrm>
            <a:off x="365833" y="853440"/>
            <a:ext cx="11460735" cy="13650"/>
          </a:xfrm>
          <a:prstGeom prst="straightConnector1">
            <a:avLst/>
          </a:prstGeom>
          <a:noFill/>
          <a:ln w="9525" cap="flat" cmpd="sng">
            <a:solidFill>
              <a:schemeClr val="dk2"/>
            </a:solidFill>
            <a:prstDash val="solid"/>
            <a:round/>
            <a:headEnd type="none" w="med" len="med"/>
            <a:tailEnd type="none" w="med" len="med"/>
          </a:ln>
        </p:spPr>
      </p:cxnSp>
      <p:sp>
        <p:nvSpPr>
          <p:cNvPr id="1382" name="Google Shape;1382;p91"/>
          <p:cNvSpPr txBox="1">
            <a:spLocks noGrp="1"/>
          </p:cNvSpPr>
          <p:nvPr>
            <p:ph type="subTitle" idx="4"/>
          </p:nvPr>
        </p:nvSpPr>
        <p:spPr>
          <a:xfrm>
            <a:off x="-16400" y="6555534"/>
            <a:ext cx="10629218" cy="3024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950"/>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Tree>
    <p:extLst>
      <p:ext uri="{BB962C8B-B14F-4D97-AF65-F5344CB8AC3E}">
        <p14:creationId xmlns:p14="http://schemas.microsoft.com/office/powerpoint/2010/main" val="120582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8. Transition Slide">
  <p:cSld name="8. Transition Slide">
    <p:spTree>
      <p:nvGrpSpPr>
        <p:cNvPr id="1"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t="2489" b="2498"/>
          <a:stretch/>
        </p:blipFill>
        <p:spPr>
          <a:xfrm>
            <a:off x="365760" y="366508"/>
            <a:ext cx="11460479" cy="6124989"/>
          </a:xfrm>
          <a:prstGeom prst="rect">
            <a:avLst/>
          </a:prstGeom>
          <a:noFill/>
          <a:ln>
            <a:noFill/>
          </a:ln>
        </p:spPr>
      </p:pic>
      <p:sp>
        <p:nvSpPr>
          <p:cNvPr id="85" name="Google Shape;85;p12"/>
          <p:cNvSpPr txBox="1">
            <a:spLocks noGrp="1"/>
          </p:cNvSpPr>
          <p:nvPr>
            <p:ph type="title"/>
          </p:nvPr>
        </p:nvSpPr>
        <p:spPr>
          <a:xfrm>
            <a:off x="316134" y="2784634"/>
            <a:ext cx="11460434" cy="105645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4800">
                <a:latin typeface="Roboto Medium"/>
                <a:ea typeface="Roboto Medium"/>
                <a:cs typeface="Roboto Medium"/>
                <a:sym typeface="Roboto Medium"/>
              </a:defRPr>
            </a:lvl1pPr>
            <a:lvl2pPr lvl="1" algn="ctr" rtl="0">
              <a:spcBef>
                <a:spcPts val="0"/>
              </a:spcBef>
              <a:spcAft>
                <a:spcPts val="0"/>
              </a:spcAft>
              <a:buNone/>
              <a:defRPr sz="1850"/>
            </a:lvl2pPr>
            <a:lvl3pPr lvl="2" algn="ctr" rtl="0">
              <a:spcBef>
                <a:spcPts val="0"/>
              </a:spcBef>
              <a:spcAft>
                <a:spcPts val="0"/>
              </a:spcAft>
              <a:buNone/>
              <a:defRPr sz="1850"/>
            </a:lvl3pPr>
            <a:lvl4pPr lvl="3" algn="ctr" rtl="0">
              <a:spcBef>
                <a:spcPts val="0"/>
              </a:spcBef>
              <a:spcAft>
                <a:spcPts val="0"/>
              </a:spcAft>
              <a:buNone/>
              <a:defRPr sz="1850"/>
            </a:lvl4pPr>
            <a:lvl5pPr lvl="4" algn="ctr" rtl="0">
              <a:spcBef>
                <a:spcPts val="0"/>
              </a:spcBef>
              <a:spcAft>
                <a:spcPts val="0"/>
              </a:spcAft>
              <a:buNone/>
              <a:defRPr sz="1850"/>
            </a:lvl5pPr>
            <a:lvl6pPr lvl="5" algn="ctr" rtl="0">
              <a:spcBef>
                <a:spcPts val="0"/>
              </a:spcBef>
              <a:spcAft>
                <a:spcPts val="0"/>
              </a:spcAft>
              <a:buNone/>
              <a:defRPr sz="1850"/>
            </a:lvl6pPr>
            <a:lvl7pPr lvl="6" algn="ctr" rtl="0">
              <a:spcBef>
                <a:spcPts val="0"/>
              </a:spcBef>
              <a:spcAft>
                <a:spcPts val="0"/>
              </a:spcAft>
              <a:buNone/>
              <a:defRPr sz="1850"/>
            </a:lvl7pPr>
            <a:lvl8pPr lvl="7" algn="ctr" rtl="0">
              <a:spcBef>
                <a:spcPts val="0"/>
              </a:spcBef>
              <a:spcAft>
                <a:spcPts val="0"/>
              </a:spcAft>
              <a:buNone/>
              <a:defRPr sz="1850"/>
            </a:lvl8pPr>
            <a:lvl9pPr lvl="8" algn="ctr" rtl="0">
              <a:spcBef>
                <a:spcPts val="0"/>
              </a:spcBef>
              <a:spcAft>
                <a:spcPts val="0"/>
              </a:spcAft>
              <a:buNone/>
              <a:defRPr sz="1850"/>
            </a:lvl9pPr>
          </a:lstStyle>
          <a:p>
            <a:endParaRPr/>
          </a:p>
        </p:txBody>
      </p:sp>
      <p:sp>
        <p:nvSpPr>
          <p:cNvPr id="86" name="Google Shape;86;p12"/>
          <p:cNvSpPr txBox="1">
            <a:spLocks noGrp="1"/>
          </p:cNvSpPr>
          <p:nvPr>
            <p:ph type="sldNum" idx="12"/>
          </p:nvPr>
        </p:nvSpPr>
        <p:spPr>
          <a:xfrm>
            <a:off x="11477033" y="6609600"/>
            <a:ext cx="349141" cy="140850"/>
          </a:xfrm>
          <a:prstGeom prst="rect">
            <a:avLst/>
          </a:prstGeom>
        </p:spPr>
        <p:txBody>
          <a:bodyPr spcFirstLastPara="1" wrap="square" lIns="0" tIns="0" rIns="0" bIns="243750" anchor="t" anchorCtr="0">
            <a:noAutofit/>
          </a:bodyPr>
          <a:lstStyle>
            <a:lvl1pPr lvl="0" rtl="0">
              <a:buNone/>
              <a:defRPr sz="800">
                <a:solidFill>
                  <a:srgbClr val="000000"/>
                </a:solidFill>
              </a:defRPr>
            </a:lvl1pPr>
            <a:lvl2pPr lvl="1" rtl="0">
              <a:buNone/>
              <a:defRPr sz="800">
                <a:solidFill>
                  <a:srgbClr val="000000"/>
                </a:solidFill>
              </a:defRPr>
            </a:lvl2pPr>
            <a:lvl3pPr lvl="2" rtl="0">
              <a:buNone/>
              <a:defRPr sz="800">
                <a:solidFill>
                  <a:srgbClr val="000000"/>
                </a:solidFill>
              </a:defRPr>
            </a:lvl3pPr>
            <a:lvl4pPr lvl="3" rtl="0">
              <a:buNone/>
              <a:defRPr sz="800">
                <a:solidFill>
                  <a:srgbClr val="000000"/>
                </a:solidFill>
              </a:defRPr>
            </a:lvl4pPr>
            <a:lvl5pPr lvl="4" rtl="0">
              <a:buNone/>
              <a:defRPr sz="800">
                <a:solidFill>
                  <a:srgbClr val="000000"/>
                </a:solidFill>
              </a:defRPr>
            </a:lvl5pPr>
            <a:lvl6pPr lvl="5" rtl="0">
              <a:buNone/>
              <a:defRPr sz="800">
                <a:solidFill>
                  <a:srgbClr val="000000"/>
                </a:solidFill>
              </a:defRPr>
            </a:lvl6pPr>
            <a:lvl7pPr lvl="6" rtl="0">
              <a:buNone/>
              <a:defRPr sz="800">
                <a:solidFill>
                  <a:srgbClr val="000000"/>
                </a:solidFill>
              </a:defRPr>
            </a:lvl7pPr>
            <a:lvl8pPr lvl="7" rtl="0">
              <a:buNone/>
              <a:defRPr sz="800">
                <a:solidFill>
                  <a:srgbClr val="000000"/>
                </a:solidFill>
              </a:defRPr>
            </a:lvl8pPr>
            <a:lvl9pPr lvl="8" rtl="0">
              <a:buNone/>
              <a:defRPr sz="800">
                <a:solidFill>
                  <a:srgbClr val="000000"/>
                </a:solidFill>
              </a:defRPr>
            </a:lvl9pPr>
          </a:lstStyle>
          <a:p>
            <a:fld id="{00000000-1234-1234-1234-123412341234}" type="slidenum">
              <a:rPr lang="en-US" smtClean="0"/>
              <a:pPr/>
              <a:t>‹#›</a:t>
            </a:fld>
            <a:endParaRPr lang="en-US"/>
          </a:p>
        </p:txBody>
      </p:sp>
      <p:sp>
        <p:nvSpPr>
          <p:cNvPr id="87" name="Google Shape;87;p12"/>
          <p:cNvSpPr txBox="1">
            <a:spLocks noGrp="1"/>
          </p:cNvSpPr>
          <p:nvPr>
            <p:ph type="subTitle" idx="1"/>
          </p:nvPr>
        </p:nvSpPr>
        <p:spPr>
          <a:xfrm>
            <a:off x="-16400" y="6555534"/>
            <a:ext cx="10629218" cy="3024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950"/>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Tree>
    <p:extLst>
      <p:ext uri="{BB962C8B-B14F-4D97-AF65-F5344CB8AC3E}">
        <p14:creationId xmlns:p14="http://schemas.microsoft.com/office/powerpoint/2010/main" val="20403581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0. Bullets 1–4 (Yellow/Green)">
  <p:cSld name="30. Bullets 1–4 (Yellow/Green)">
    <p:spTree>
      <p:nvGrpSpPr>
        <p:cNvPr id="1" name="Shape 541"/>
        <p:cNvGrpSpPr/>
        <p:nvPr/>
      </p:nvGrpSpPr>
      <p:grpSpPr>
        <a:xfrm>
          <a:off x="0" y="0"/>
          <a:ext cx="0" cy="0"/>
          <a:chOff x="0" y="0"/>
          <a:chExt cx="0" cy="0"/>
        </a:xfrm>
      </p:grpSpPr>
      <p:sp>
        <p:nvSpPr>
          <p:cNvPr id="542" name="Google Shape;542;p34"/>
          <p:cNvSpPr/>
          <p:nvPr/>
        </p:nvSpPr>
        <p:spPr>
          <a:xfrm>
            <a:off x="1803400" y="1838434"/>
            <a:ext cx="10022760" cy="828450"/>
          </a:xfrm>
          <a:prstGeom prst="roundRect">
            <a:avLst>
              <a:gd name="adj" fmla="val 16667"/>
            </a:avLst>
          </a:prstGeom>
          <a:solidFill>
            <a:srgbClr val="F3F3F3"/>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sz="900"/>
          </a:p>
        </p:txBody>
      </p:sp>
      <p:sp>
        <p:nvSpPr>
          <p:cNvPr id="543" name="Google Shape;543;p34"/>
          <p:cNvSpPr txBox="1">
            <a:spLocks noGrp="1"/>
          </p:cNvSpPr>
          <p:nvPr>
            <p:ph type="title"/>
          </p:nvPr>
        </p:nvSpPr>
        <p:spPr>
          <a:xfrm>
            <a:off x="-16400" y="0"/>
            <a:ext cx="12224734" cy="7116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3200">
                <a:latin typeface="Roboto Medium"/>
                <a:ea typeface="Roboto Medium"/>
                <a:cs typeface="Roboto Medium"/>
                <a:sym typeface="Roboto Medium"/>
              </a:defRPr>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
        <p:nvSpPr>
          <p:cNvPr id="544" name="Google Shape;544;p34"/>
          <p:cNvSpPr txBox="1">
            <a:spLocks noGrp="1"/>
          </p:cNvSpPr>
          <p:nvPr>
            <p:ph type="subTitle" idx="1"/>
          </p:nvPr>
        </p:nvSpPr>
        <p:spPr>
          <a:xfrm>
            <a:off x="0" y="901300"/>
            <a:ext cx="12192025" cy="48645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cxnSp>
        <p:nvCxnSpPr>
          <p:cNvPr id="545" name="Google Shape;545;p34"/>
          <p:cNvCxnSpPr/>
          <p:nvPr/>
        </p:nvCxnSpPr>
        <p:spPr>
          <a:xfrm>
            <a:off x="365833" y="853440"/>
            <a:ext cx="11460735" cy="1365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4"/>
          <p:cNvSpPr txBox="1">
            <a:spLocks noGrp="1"/>
          </p:cNvSpPr>
          <p:nvPr>
            <p:ph type="sldNum" idx="12"/>
          </p:nvPr>
        </p:nvSpPr>
        <p:spPr>
          <a:xfrm>
            <a:off x="11477033" y="6609600"/>
            <a:ext cx="349141" cy="140850"/>
          </a:xfrm>
          <a:prstGeom prst="rect">
            <a:avLst/>
          </a:prstGeom>
        </p:spPr>
        <p:txBody>
          <a:bodyPr spcFirstLastPara="1" wrap="square" lIns="0" tIns="0" rIns="0" bIns="243750" anchor="t" anchorCtr="0">
            <a:noAutofit/>
          </a:bodyPr>
          <a:lstStyle>
            <a:lvl1pPr lvl="0" rtl="0">
              <a:buNone/>
              <a:defRPr sz="800">
                <a:solidFill>
                  <a:srgbClr val="000000"/>
                </a:solidFill>
              </a:defRPr>
            </a:lvl1pPr>
            <a:lvl2pPr lvl="1" rtl="0">
              <a:buNone/>
              <a:defRPr sz="800">
                <a:solidFill>
                  <a:srgbClr val="000000"/>
                </a:solidFill>
              </a:defRPr>
            </a:lvl2pPr>
            <a:lvl3pPr lvl="2" rtl="0">
              <a:buNone/>
              <a:defRPr sz="800">
                <a:solidFill>
                  <a:srgbClr val="000000"/>
                </a:solidFill>
              </a:defRPr>
            </a:lvl3pPr>
            <a:lvl4pPr lvl="3" rtl="0">
              <a:buNone/>
              <a:defRPr sz="800">
                <a:solidFill>
                  <a:srgbClr val="000000"/>
                </a:solidFill>
              </a:defRPr>
            </a:lvl4pPr>
            <a:lvl5pPr lvl="4" rtl="0">
              <a:buNone/>
              <a:defRPr sz="800">
                <a:solidFill>
                  <a:srgbClr val="000000"/>
                </a:solidFill>
              </a:defRPr>
            </a:lvl5pPr>
            <a:lvl6pPr lvl="5" rtl="0">
              <a:buNone/>
              <a:defRPr sz="800">
                <a:solidFill>
                  <a:srgbClr val="000000"/>
                </a:solidFill>
              </a:defRPr>
            </a:lvl6pPr>
            <a:lvl7pPr lvl="6" rtl="0">
              <a:buNone/>
              <a:defRPr sz="800">
                <a:solidFill>
                  <a:srgbClr val="000000"/>
                </a:solidFill>
              </a:defRPr>
            </a:lvl7pPr>
            <a:lvl8pPr lvl="7" rtl="0">
              <a:buNone/>
              <a:defRPr sz="800">
                <a:solidFill>
                  <a:srgbClr val="000000"/>
                </a:solidFill>
              </a:defRPr>
            </a:lvl8pPr>
            <a:lvl9pPr lvl="8" rtl="0">
              <a:buNone/>
              <a:defRPr sz="800">
                <a:solidFill>
                  <a:srgbClr val="000000"/>
                </a:solidFill>
              </a:defRPr>
            </a:lvl9pPr>
          </a:lstStyle>
          <a:p>
            <a:fld id="{00000000-1234-1234-1234-123412341234}" type="slidenum">
              <a:rPr lang="en-US" smtClean="0"/>
              <a:pPr/>
              <a:t>‹#›</a:t>
            </a:fld>
            <a:endParaRPr lang="en-US"/>
          </a:p>
        </p:txBody>
      </p:sp>
      <p:cxnSp>
        <p:nvCxnSpPr>
          <p:cNvPr id="547" name="Google Shape;547;p34"/>
          <p:cNvCxnSpPr/>
          <p:nvPr/>
        </p:nvCxnSpPr>
        <p:spPr>
          <a:xfrm>
            <a:off x="365760" y="6541940"/>
            <a:ext cx="11460735" cy="1365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4"/>
          <p:cNvSpPr txBox="1">
            <a:spLocks noGrp="1"/>
          </p:cNvSpPr>
          <p:nvPr>
            <p:ph type="subTitle" idx="2"/>
          </p:nvPr>
        </p:nvSpPr>
        <p:spPr>
          <a:xfrm>
            <a:off x="-16400" y="6555534"/>
            <a:ext cx="10629218" cy="3024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950"/>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
        <p:nvSpPr>
          <p:cNvPr id="549" name="Google Shape;549;p34"/>
          <p:cNvSpPr txBox="1">
            <a:spLocks noGrp="1"/>
          </p:cNvSpPr>
          <p:nvPr>
            <p:ph type="subTitle" idx="3"/>
          </p:nvPr>
        </p:nvSpPr>
        <p:spPr>
          <a:xfrm>
            <a:off x="16300" y="1864000"/>
            <a:ext cx="12192025" cy="80925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1850">
                <a:latin typeface="Roboto"/>
                <a:ea typeface="Roboto"/>
                <a:cs typeface="Roboto"/>
                <a:sym typeface="Roboto"/>
              </a:defRPr>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
        <p:nvSpPr>
          <p:cNvPr id="550" name="Google Shape;550;p34"/>
          <p:cNvSpPr/>
          <p:nvPr/>
        </p:nvSpPr>
        <p:spPr>
          <a:xfrm>
            <a:off x="1803400" y="2974848"/>
            <a:ext cx="10022760" cy="828450"/>
          </a:xfrm>
          <a:prstGeom prst="roundRect">
            <a:avLst>
              <a:gd name="adj" fmla="val 16667"/>
            </a:avLst>
          </a:prstGeom>
          <a:solidFill>
            <a:srgbClr val="F3F3F3"/>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sz="900"/>
          </a:p>
        </p:txBody>
      </p:sp>
      <p:sp>
        <p:nvSpPr>
          <p:cNvPr id="551" name="Google Shape;551;p34"/>
          <p:cNvSpPr/>
          <p:nvPr/>
        </p:nvSpPr>
        <p:spPr>
          <a:xfrm>
            <a:off x="1803400" y="4098467"/>
            <a:ext cx="10022760" cy="828450"/>
          </a:xfrm>
          <a:prstGeom prst="roundRect">
            <a:avLst>
              <a:gd name="adj" fmla="val 16667"/>
            </a:avLst>
          </a:prstGeom>
          <a:solidFill>
            <a:srgbClr val="F3F3F3"/>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sz="900"/>
          </a:p>
        </p:txBody>
      </p:sp>
      <p:sp>
        <p:nvSpPr>
          <p:cNvPr id="552" name="Google Shape;552;p34"/>
          <p:cNvSpPr/>
          <p:nvPr/>
        </p:nvSpPr>
        <p:spPr>
          <a:xfrm>
            <a:off x="1803400" y="5225300"/>
            <a:ext cx="10022760" cy="828450"/>
          </a:xfrm>
          <a:prstGeom prst="roundRect">
            <a:avLst>
              <a:gd name="adj" fmla="val 16667"/>
            </a:avLst>
          </a:prstGeom>
          <a:solidFill>
            <a:srgbClr val="F3F3F3"/>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sz="900"/>
          </a:p>
        </p:txBody>
      </p:sp>
      <p:sp>
        <p:nvSpPr>
          <p:cNvPr id="553" name="Google Shape;553;p34"/>
          <p:cNvSpPr txBox="1">
            <a:spLocks noGrp="1"/>
          </p:cNvSpPr>
          <p:nvPr>
            <p:ph type="subTitle" idx="4"/>
          </p:nvPr>
        </p:nvSpPr>
        <p:spPr>
          <a:xfrm>
            <a:off x="-16300" y="2978067"/>
            <a:ext cx="12224734" cy="80925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1850">
                <a:latin typeface="Roboto"/>
                <a:ea typeface="Roboto"/>
                <a:cs typeface="Roboto"/>
                <a:sym typeface="Roboto"/>
              </a:defRPr>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
        <p:nvSpPr>
          <p:cNvPr id="554" name="Google Shape;554;p34"/>
          <p:cNvSpPr txBox="1">
            <a:spLocks noGrp="1"/>
          </p:cNvSpPr>
          <p:nvPr>
            <p:ph type="subTitle" idx="5"/>
          </p:nvPr>
        </p:nvSpPr>
        <p:spPr>
          <a:xfrm>
            <a:off x="0" y="4101700"/>
            <a:ext cx="12224734" cy="80925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1850">
                <a:latin typeface="Roboto"/>
                <a:ea typeface="Roboto"/>
                <a:cs typeface="Roboto"/>
                <a:sym typeface="Roboto"/>
              </a:defRPr>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
        <p:nvSpPr>
          <p:cNvPr id="555" name="Google Shape;555;p34"/>
          <p:cNvSpPr txBox="1">
            <a:spLocks noGrp="1"/>
          </p:cNvSpPr>
          <p:nvPr>
            <p:ph type="subTitle" idx="6"/>
          </p:nvPr>
        </p:nvSpPr>
        <p:spPr>
          <a:xfrm>
            <a:off x="-16400" y="5225300"/>
            <a:ext cx="12224734" cy="80925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1850">
                <a:latin typeface="Roboto"/>
                <a:ea typeface="Roboto"/>
                <a:cs typeface="Roboto"/>
                <a:sym typeface="Roboto"/>
              </a:defRPr>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pic>
        <p:nvPicPr>
          <p:cNvPr id="556" name="Google Shape;556;p34"/>
          <p:cNvPicPr preferRelativeResize="0"/>
          <p:nvPr/>
        </p:nvPicPr>
        <p:blipFill rotWithShape="1">
          <a:blip r:embed="rId2">
            <a:alphaModFix/>
          </a:blip>
          <a:srcRect t="1830" b="1830"/>
          <a:stretch/>
        </p:blipFill>
        <p:spPr>
          <a:xfrm>
            <a:off x="573025" y="1870414"/>
            <a:ext cx="1047422" cy="809200"/>
          </a:xfrm>
          <a:prstGeom prst="rect">
            <a:avLst/>
          </a:prstGeom>
          <a:noFill/>
          <a:ln>
            <a:noFill/>
          </a:ln>
        </p:spPr>
      </p:pic>
      <p:pic>
        <p:nvPicPr>
          <p:cNvPr id="557" name="Google Shape;557;p34"/>
          <p:cNvPicPr preferRelativeResize="0"/>
          <p:nvPr/>
        </p:nvPicPr>
        <p:blipFill rotWithShape="1">
          <a:blip r:embed="rId2">
            <a:alphaModFix/>
          </a:blip>
          <a:srcRect t="1830" b="1830"/>
          <a:stretch/>
        </p:blipFill>
        <p:spPr>
          <a:xfrm>
            <a:off x="573025" y="2969464"/>
            <a:ext cx="1047422" cy="809200"/>
          </a:xfrm>
          <a:prstGeom prst="rect">
            <a:avLst/>
          </a:prstGeom>
          <a:noFill/>
          <a:ln>
            <a:noFill/>
          </a:ln>
        </p:spPr>
      </p:pic>
      <p:pic>
        <p:nvPicPr>
          <p:cNvPr id="558" name="Google Shape;558;p34"/>
          <p:cNvPicPr preferRelativeResize="0"/>
          <p:nvPr/>
        </p:nvPicPr>
        <p:blipFill rotWithShape="1">
          <a:blip r:embed="rId2">
            <a:alphaModFix/>
          </a:blip>
          <a:srcRect t="1830" b="1830"/>
          <a:stretch/>
        </p:blipFill>
        <p:spPr>
          <a:xfrm>
            <a:off x="576408" y="5222098"/>
            <a:ext cx="1047422" cy="809200"/>
          </a:xfrm>
          <a:prstGeom prst="rect">
            <a:avLst/>
          </a:prstGeom>
          <a:noFill/>
          <a:ln>
            <a:noFill/>
          </a:ln>
        </p:spPr>
      </p:pic>
      <p:pic>
        <p:nvPicPr>
          <p:cNvPr id="559" name="Google Shape;559;p34"/>
          <p:cNvPicPr preferRelativeResize="0"/>
          <p:nvPr/>
        </p:nvPicPr>
        <p:blipFill rotWithShape="1">
          <a:blip r:embed="rId2">
            <a:alphaModFix/>
          </a:blip>
          <a:srcRect t="1830" b="1830"/>
          <a:stretch/>
        </p:blipFill>
        <p:spPr>
          <a:xfrm>
            <a:off x="573025" y="4109681"/>
            <a:ext cx="1047422" cy="809200"/>
          </a:xfrm>
          <a:prstGeom prst="rect">
            <a:avLst/>
          </a:prstGeom>
          <a:noFill/>
          <a:ln>
            <a:noFill/>
          </a:ln>
        </p:spPr>
      </p:pic>
    </p:spTree>
    <p:extLst>
      <p:ext uri="{BB962C8B-B14F-4D97-AF65-F5344CB8AC3E}">
        <p14:creationId xmlns:p14="http://schemas.microsoft.com/office/powerpoint/2010/main" val="2272110435"/>
      </p:ext>
    </p:extLst>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 Subsection Slide">
  <p:cSld name="5. Subsection Slide">
    <p:spTree>
      <p:nvGrpSpPr>
        <p:cNvPr id="1"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t="2489" b="2498"/>
          <a:stretch/>
        </p:blipFill>
        <p:spPr>
          <a:xfrm>
            <a:off x="365760" y="366508"/>
            <a:ext cx="11460479" cy="6124989"/>
          </a:xfrm>
          <a:prstGeom prst="rect">
            <a:avLst/>
          </a:prstGeom>
          <a:noFill/>
          <a:ln>
            <a:noFill/>
          </a:ln>
        </p:spPr>
      </p:pic>
      <p:sp>
        <p:nvSpPr>
          <p:cNvPr id="1308" name="Google Shape;1308;p82"/>
          <p:cNvSpPr txBox="1">
            <a:spLocks noGrp="1"/>
          </p:cNvSpPr>
          <p:nvPr>
            <p:ph type="title"/>
          </p:nvPr>
        </p:nvSpPr>
        <p:spPr>
          <a:xfrm>
            <a:off x="365767" y="2784634"/>
            <a:ext cx="11460434" cy="105645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4800">
                <a:solidFill>
                  <a:srgbClr val="FFFFFF"/>
                </a:solidFill>
                <a:latin typeface="Roboto"/>
                <a:ea typeface="Roboto"/>
                <a:cs typeface="Roboto"/>
                <a:sym typeface="Roboto"/>
              </a:defRPr>
            </a:lvl1pPr>
            <a:lvl2pPr lvl="1" algn="ctr" rtl="0">
              <a:spcBef>
                <a:spcPts val="0"/>
              </a:spcBef>
              <a:spcAft>
                <a:spcPts val="0"/>
              </a:spcAft>
              <a:buNone/>
              <a:defRPr sz="1850"/>
            </a:lvl2pPr>
            <a:lvl3pPr lvl="2" algn="ctr" rtl="0">
              <a:spcBef>
                <a:spcPts val="0"/>
              </a:spcBef>
              <a:spcAft>
                <a:spcPts val="0"/>
              </a:spcAft>
              <a:buNone/>
              <a:defRPr sz="1850"/>
            </a:lvl3pPr>
            <a:lvl4pPr lvl="3" algn="ctr" rtl="0">
              <a:spcBef>
                <a:spcPts val="0"/>
              </a:spcBef>
              <a:spcAft>
                <a:spcPts val="0"/>
              </a:spcAft>
              <a:buNone/>
              <a:defRPr sz="1850"/>
            </a:lvl4pPr>
            <a:lvl5pPr lvl="4" algn="ctr" rtl="0">
              <a:spcBef>
                <a:spcPts val="0"/>
              </a:spcBef>
              <a:spcAft>
                <a:spcPts val="0"/>
              </a:spcAft>
              <a:buNone/>
              <a:defRPr sz="1850"/>
            </a:lvl5pPr>
            <a:lvl6pPr lvl="5" algn="ctr" rtl="0">
              <a:spcBef>
                <a:spcPts val="0"/>
              </a:spcBef>
              <a:spcAft>
                <a:spcPts val="0"/>
              </a:spcAft>
              <a:buNone/>
              <a:defRPr sz="1850"/>
            </a:lvl6pPr>
            <a:lvl7pPr lvl="6" algn="ctr" rtl="0">
              <a:spcBef>
                <a:spcPts val="0"/>
              </a:spcBef>
              <a:spcAft>
                <a:spcPts val="0"/>
              </a:spcAft>
              <a:buNone/>
              <a:defRPr sz="1850"/>
            </a:lvl7pPr>
            <a:lvl8pPr lvl="7" algn="ctr" rtl="0">
              <a:spcBef>
                <a:spcPts val="0"/>
              </a:spcBef>
              <a:spcAft>
                <a:spcPts val="0"/>
              </a:spcAft>
              <a:buNone/>
              <a:defRPr sz="1850"/>
            </a:lvl8pPr>
            <a:lvl9pPr lvl="8" algn="ctr" rtl="0">
              <a:spcBef>
                <a:spcPts val="0"/>
              </a:spcBef>
              <a:spcAft>
                <a:spcPts val="0"/>
              </a:spcAft>
              <a:buNone/>
              <a:defRPr sz="1850"/>
            </a:lvl9pPr>
          </a:lstStyle>
          <a:p>
            <a:endParaRPr/>
          </a:p>
        </p:txBody>
      </p:sp>
      <p:sp>
        <p:nvSpPr>
          <p:cNvPr id="1309" name="Google Shape;1309;p82"/>
          <p:cNvSpPr txBox="1">
            <a:spLocks noGrp="1"/>
          </p:cNvSpPr>
          <p:nvPr>
            <p:ph type="sldNum" idx="12"/>
          </p:nvPr>
        </p:nvSpPr>
        <p:spPr>
          <a:xfrm>
            <a:off x="11409045" y="6333135"/>
            <a:ext cx="731591" cy="524850"/>
          </a:xfrm>
          <a:prstGeom prst="rect">
            <a:avLst/>
          </a:prstGeom>
          <a:noFill/>
          <a:ln>
            <a:noFill/>
          </a:ln>
        </p:spPr>
        <p:txBody>
          <a:bodyPr spcFirstLastPara="1" wrap="square" lIns="243750" tIns="243750" rIns="243750" bIns="243750" anchor="t" anchorCtr="0">
            <a:noAutofit/>
          </a:bodyPr>
          <a:lstStyle>
            <a:lvl1pPr lvl="0" rtl="0">
              <a:buNone/>
              <a:defRPr sz="1850">
                <a:solidFill>
                  <a:srgbClr val="FFFFFF"/>
                </a:solidFill>
              </a:defRPr>
            </a:lvl1pPr>
            <a:lvl2pPr lvl="1" rtl="0">
              <a:buNone/>
              <a:defRPr sz="1850">
                <a:solidFill>
                  <a:srgbClr val="FFFFFF"/>
                </a:solidFill>
              </a:defRPr>
            </a:lvl2pPr>
            <a:lvl3pPr lvl="2" rtl="0">
              <a:buNone/>
              <a:defRPr sz="1850">
                <a:solidFill>
                  <a:srgbClr val="FFFFFF"/>
                </a:solidFill>
              </a:defRPr>
            </a:lvl3pPr>
            <a:lvl4pPr lvl="3" rtl="0">
              <a:buNone/>
              <a:defRPr sz="1850">
                <a:solidFill>
                  <a:srgbClr val="FFFFFF"/>
                </a:solidFill>
              </a:defRPr>
            </a:lvl4pPr>
            <a:lvl5pPr lvl="4" rtl="0">
              <a:buNone/>
              <a:defRPr sz="1850">
                <a:solidFill>
                  <a:srgbClr val="FFFFFF"/>
                </a:solidFill>
              </a:defRPr>
            </a:lvl5pPr>
            <a:lvl6pPr lvl="5" rtl="0">
              <a:buNone/>
              <a:defRPr sz="1850">
                <a:solidFill>
                  <a:srgbClr val="FFFFFF"/>
                </a:solidFill>
              </a:defRPr>
            </a:lvl6pPr>
            <a:lvl7pPr lvl="6" rtl="0">
              <a:buNone/>
              <a:defRPr sz="1850">
                <a:solidFill>
                  <a:srgbClr val="FFFFFF"/>
                </a:solidFill>
              </a:defRPr>
            </a:lvl7pPr>
            <a:lvl8pPr lvl="7" rtl="0">
              <a:buNone/>
              <a:defRPr sz="1850">
                <a:solidFill>
                  <a:srgbClr val="FFFFFF"/>
                </a:solidFill>
              </a:defRPr>
            </a:lvl8pPr>
            <a:lvl9pPr lvl="8" rtl="0">
              <a:buNone/>
              <a:defRPr sz="1850">
                <a:solidFill>
                  <a:srgbClr val="FFFFFF"/>
                </a:solidFill>
              </a:defRPr>
            </a:lvl9pPr>
          </a:lstStyle>
          <a:p>
            <a:pPr algn="l"/>
            <a:fld id="{00000000-1234-1234-1234-123412341234}" type="slidenum">
              <a:rPr lang="en-US" smtClean="0"/>
              <a:pPr algn="l"/>
              <a:t>‹#›</a:t>
            </a:fld>
            <a:endParaRPr lang="en-US"/>
          </a:p>
        </p:txBody>
      </p:sp>
      <p:sp>
        <p:nvSpPr>
          <p:cNvPr id="1310" name="Google Shape;1310;p82"/>
          <p:cNvSpPr txBox="1">
            <a:spLocks noGrp="1"/>
          </p:cNvSpPr>
          <p:nvPr>
            <p:ph type="sldNum" idx="2"/>
          </p:nvPr>
        </p:nvSpPr>
        <p:spPr>
          <a:xfrm>
            <a:off x="11477033" y="6609600"/>
            <a:ext cx="349141" cy="140850"/>
          </a:xfrm>
          <a:prstGeom prst="rect">
            <a:avLst/>
          </a:prstGeom>
          <a:noFill/>
          <a:ln>
            <a:noFill/>
          </a:ln>
        </p:spPr>
        <p:txBody>
          <a:bodyPr spcFirstLastPara="1" wrap="square" lIns="0" tIns="0" rIns="0" bIns="243750" anchor="t" anchorCtr="0">
            <a:noAutofit/>
          </a:bodyPr>
          <a:lstStyle>
            <a:lvl1pPr lvl="0" rtl="0">
              <a:buNone/>
              <a:defRPr sz="800">
                <a:solidFill>
                  <a:srgbClr val="000000"/>
                </a:solidFill>
              </a:defRPr>
            </a:lvl1pPr>
            <a:lvl2pPr lvl="1" rtl="0">
              <a:buNone/>
              <a:defRPr sz="800">
                <a:solidFill>
                  <a:srgbClr val="000000"/>
                </a:solidFill>
              </a:defRPr>
            </a:lvl2pPr>
            <a:lvl3pPr lvl="2" rtl="0">
              <a:buNone/>
              <a:defRPr sz="800">
                <a:solidFill>
                  <a:srgbClr val="000000"/>
                </a:solidFill>
              </a:defRPr>
            </a:lvl3pPr>
            <a:lvl4pPr lvl="3" rtl="0">
              <a:buNone/>
              <a:defRPr sz="800">
                <a:solidFill>
                  <a:srgbClr val="000000"/>
                </a:solidFill>
              </a:defRPr>
            </a:lvl4pPr>
            <a:lvl5pPr lvl="4" rtl="0">
              <a:buNone/>
              <a:defRPr sz="800">
                <a:solidFill>
                  <a:srgbClr val="000000"/>
                </a:solidFill>
              </a:defRPr>
            </a:lvl5pPr>
            <a:lvl6pPr lvl="5" rtl="0">
              <a:buNone/>
              <a:defRPr sz="800">
                <a:solidFill>
                  <a:srgbClr val="000000"/>
                </a:solidFill>
              </a:defRPr>
            </a:lvl6pPr>
            <a:lvl7pPr lvl="6" rtl="0">
              <a:buNone/>
              <a:defRPr sz="800">
                <a:solidFill>
                  <a:srgbClr val="000000"/>
                </a:solidFill>
              </a:defRPr>
            </a:lvl7pPr>
            <a:lvl8pPr lvl="7" rtl="0">
              <a:buNone/>
              <a:defRPr sz="800">
                <a:solidFill>
                  <a:srgbClr val="000000"/>
                </a:solidFill>
              </a:defRPr>
            </a:lvl8pPr>
            <a:lvl9pPr lvl="8" rtl="0">
              <a:buNone/>
              <a:defRPr sz="800">
                <a:solidFill>
                  <a:srgbClr val="000000"/>
                </a:solidFill>
              </a:defRPr>
            </a:lvl9pPr>
          </a:lstStyle>
          <a:p>
            <a:pPr algn="l"/>
            <a:fld id="{00000000-1234-1234-1234-123412341234}" type="slidenum">
              <a:rPr lang="en-US" smtClean="0"/>
              <a:pPr algn="l"/>
              <a:t>‹#›</a:t>
            </a:fld>
            <a:endParaRPr lang="en-US"/>
          </a:p>
        </p:txBody>
      </p:sp>
      <p:sp>
        <p:nvSpPr>
          <p:cNvPr id="1311" name="Google Shape;1311;p82"/>
          <p:cNvSpPr txBox="1">
            <a:spLocks noGrp="1"/>
          </p:cNvSpPr>
          <p:nvPr>
            <p:ph type="subTitle" idx="1"/>
          </p:nvPr>
        </p:nvSpPr>
        <p:spPr>
          <a:xfrm>
            <a:off x="-16400" y="6555534"/>
            <a:ext cx="10629218" cy="3024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950"/>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Tree>
    <p:extLst>
      <p:ext uri="{BB962C8B-B14F-4D97-AF65-F5344CB8AC3E}">
        <p14:creationId xmlns:p14="http://schemas.microsoft.com/office/powerpoint/2010/main" val="920008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 Text Only">
  <p:cSld name="9. Text Only">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16400" y="0"/>
            <a:ext cx="12224734" cy="7116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3200">
                <a:latin typeface="Roboto Medium"/>
                <a:ea typeface="Roboto Medium"/>
                <a:cs typeface="Roboto Medium"/>
                <a:sym typeface="Roboto Medium"/>
              </a:defRPr>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
        <p:nvSpPr>
          <p:cNvPr id="90" name="Google Shape;90;p13"/>
          <p:cNvSpPr txBox="1">
            <a:spLocks noGrp="1"/>
          </p:cNvSpPr>
          <p:nvPr>
            <p:ph type="subTitle" idx="1"/>
          </p:nvPr>
        </p:nvSpPr>
        <p:spPr>
          <a:xfrm>
            <a:off x="0" y="901300"/>
            <a:ext cx="12192025" cy="48645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cxnSp>
        <p:nvCxnSpPr>
          <p:cNvPr id="91" name="Google Shape;91;p13"/>
          <p:cNvCxnSpPr/>
          <p:nvPr/>
        </p:nvCxnSpPr>
        <p:spPr>
          <a:xfrm>
            <a:off x="365833" y="853440"/>
            <a:ext cx="11460735" cy="13650"/>
          </a:xfrm>
          <a:prstGeom prst="straightConnector1">
            <a:avLst/>
          </a:prstGeom>
          <a:noFill/>
          <a:ln w="9525" cap="flat" cmpd="sng">
            <a:solidFill>
              <a:schemeClr val="dk2"/>
            </a:solidFill>
            <a:prstDash val="solid"/>
            <a:round/>
            <a:headEnd type="none" w="med" len="med"/>
            <a:tailEnd type="none" w="med" len="med"/>
          </a:ln>
        </p:spPr>
      </p:cxnSp>
      <p:sp>
        <p:nvSpPr>
          <p:cNvPr id="92" name="Google Shape;92;p13"/>
          <p:cNvSpPr txBox="1">
            <a:spLocks noGrp="1"/>
          </p:cNvSpPr>
          <p:nvPr>
            <p:ph type="sldNum" idx="12"/>
          </p:nvPr>
        </p:nvSpPr>
        <p:spPr>
          <a:xfrm>
            <a:off x="11477033" y="6609600"/>
            <a:ext cx="349141" cy="140850"/>
          </a:xfrm>
          <a:prstGeom prst="rect">
            <a:avLst/>
          </a:prstGeom>
        </p:spPr>
        <p:txBody>
          <a:bodyPr spcFirstLastPara="1" wrap="square" lIns="0" tIns="0" rIns="0" bIns="243750" anchor="t" anchorCtr="0">
            <a:noAutofit/>
          </a:bodyPr>
          <a:lstStyle>
            <a:lvl1pPr lvl="0" rtl="0">
              <a:buNone/>
              <a:defRPr sz="800">
                <a:solidFill>
                  <a:srgbClr val="000000"/>
                </a:solidFill>
              </a:defRPr>
            </a:lvl1pPr>
            <a:lvl2pPr lvl="1" rtl="0">
              <a:buNone/>
              <a:defRPr sz="800">
                <a:solidFill>
                  <a:srgbClr val="000000"/>
                </a:solidFill>
              </a:defRPr>
            </a:lvl2pPr>
            <a:lvl3pPr lvl="2" rtl="0">
              <a:buNone/>
              <a:defRPr sz="800">
                <a:solidFill>
                  <a:srgbClr val="000000"/>
                </a:solidFill>
              </a:defRPr>
            </a:lvl3pPr>
            <a:lvl4pPr lvl="3" rtl="0">
              <a:buNone/>
              <a:defRPr sz="800">
                <a:solidFill>
                  <a:srgbClr val="000000"/>
                </a:solidFill>
              </a:defRPr>
            </a:lvl4pPr>
            <a:lvl5pPr lvl="4" rtl="0">
              <a:buNone/>
              <a:defRPr sz="800">
                <a:solidFill>
                  <a:srgbClr val="000000"/>
                </a:solidFill>
              </a:defRPr>
            </a:lvl5pPr>
            <a:lvl6pPr lvl="5" rtl="0">
              <a:buNone/>
              <a:defRPr sz="800">
                <a:solidFill>
                  <a:srgbClr val="000000"/>
                </a:solidFill>
              </a:defRPr>
            </a:lvl6pPr>
            <a:lvl7pPr lvl="6" rtl="0">
              <a:buNone/>
              <a:defRPr sz="800">
                <a:solidFill>
                  <a:srgbClr val="000000"/>
                </a:solidFill>
              </a:defRPr>
            </a:lvl7pPr>
            <a:lvl8pPr lvl="7" rtl="0">
              <a:buNone/>
              <a:defRPr sz="800">
                <a:solidFill>
                  <a:srgbClr val="000000"/>
                </a:solidFill>
              </a:defRPr>
            </a:lvl8pPr>
            <a:lvl9pPr lvl="8" rtl="0">
              <a:buNone/>
              <a:defRPr sz="800">
                <a:solidFill>
                  <a:srgbClr val="000000"/>
                </a:solidFill>
              </a:defRPr>
            </a:lvl9pPr>
          </a:lstStyle>
          <a:p>
            <a:pPr defTabSz="457200">
              <a:buClr>
                <a:srgbClr val="000000"/>
              </a:buClr>
            </a:pPr>
            <a:fld id="{00000000-1234-1234-1234-123412341234}" type="slidenum">
              <a:rPr lang="en-US" kern="0" smtClean="0">
                <a:cs typeface="Arial"/>
                <a:sym typeface="Arial"/>
              </a:rPr>
              <a:pPr defTabSz="457200">
                <a:buClr>
                  <a:srgbClr val="000000"/>
                </a:buClr>
              </a:pPr>
              <a:t>‹#›</a:t>
            </a:fld>
            <a:endParaRPr lang="en-US" kern="0">
              <a:cs typeface="Arial"/>
              <a:sym typeface="Arial"/>
            </a:endParaRPr>
          </a:p>
        </p:txBody>
      </p:sp>
      <p:cxnSp>
        <p:nvCxnSpPr>
          <p:cNvPr id="93" name="Google Shape;93;p13"/>
          <p:cNvCxnSpPr/>
          <p:nvPr/>
        </p:nvCxnSpPr>
        <p:spPr>
          <a:xfrm>
            <a:off x="365760" y="6541940"/>
            <a:ext cx="11460735" cy="13650"/>
          </a:xfrm>
          <a:prstGeom prst="straightConnector1">
            <a:avLst/>
          </a:prstGeom>
          <a:noFill/>
          <a:ln w="9525" cap="flat" cmpd="sng">
            <a:solidFill>
              <a:srgbClr val="A9B7C0"/>
            </a:solidFill>
            <a:prstDash val="solid"/>
            <a:round/>
            <a:headEnd type="none" w="med" len="med"/>
            <a:tailEnd type="none" w="med" len="med"/>
          </a:ln>
        </p:spPr>
      </p:cxnSp>
      <p:sp>
        <p:nvSpPr>
          <p:cNvPr id="94" name="Google Shape;94;p13"/>
          <p:cNvSpPr txBox="1">
            <a:spLocks noGrp="1"/>
          </p:cNvSpPr>
          <p:nvPr>
            <p:ph type="subTitle" idx="2"/>
          </p:nvPr>
        </p:nvSpPr>
        <p:spPr>
          <a:xfrm>
            <a:off x="-16400" y="6555534"/>
            <a:ext cx="10629218" cy="3024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950"/>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
        <p:nvSpPr>
          <p:cNvPr id="95" name="Google Shape;95;p13"/>
          <p:cNvSpPr txBox="1">
            <a:spLocks noGrp="1"/>
          </p:cNvSpPr>
          <p:nvPr>
            <p:ph type="body" idx="3"/>
          </p:nvPr>
        </p:nvSpPr>
        <p:spPr>
          <a:xfrm>
            <a:off x="234" y="1712334"/>
            <a:ext cx="12192025" cy="4829550"/>
          </a:xfrm>
          <a:prstGeom prst="rect">
            <a:avLst/>
          </a:prstGeom>
          <a:noFill/>
          <a:ln>
            <a:noFill/>
          </a:ln>
        </p:spPr>
        <p:txBody>
          <a:bodyPr spcFirstLastPara="1" wrap="square" lIns="1219000" tIns="0" rIns="1219000" bIns="2437975" anchor="t" anchorCtr="0">
            <a:noAutofit/>
          </a:bodyPr>
          <a:lstStyle>
            <a:lvl1pPr marL="228600" lvl="0" indent="-231775" rtl="0">
              <a:spcBef>
                <a:spcPts val="0"/>
              </a:spcBef>
              <a:spcAft>
                <a:spcPts val="0"/>
              </a:spcAft>
              <a:buSzPts val="3700"/>
              <a:buFont typeface="Roboto"/>
              <a:buChar char="●"/>
              <a:defRPr sz="1850">
                <a:latin typeface="Roboto"/>
                <a:ea typeface="Roboto"/>
                <a:cs typeface="Roboto"/>
                <a:sym typeface="Roboto"/>
              </a:defRPr>
            </a:lvl1pPr>
            <a:lvl2pPr marL="457200" lvl="1" indent="-231775" rtl="0">
              <a:spcBef>
                <a:spcPts val="1050"/>
              </a:spcBef>
              <a:spcAft>
                <a:spcPts val="0"/>
              </a:spcAft>
              <a:buSzPts val="3700"/>
              <a:buFont typeface="Roboto"/>
              <a:buChar char="○"/>
              <a:defRPr sz="1850">
                <a:latin typeface="Roboto"/>
                <a:ea typeface="Roboto"/>
                <a:cs typeface="Roboto"/>
                <a:sym typeface="Roboto"/>
              </a:defRPr>
            </a:lvl2pPr>
            <a:lvl3pPr marL="685800" lvl="2" indent="-231775" rtl="0">
              <a:spcBef>
                <a:spcPts val="1050"/>
              </a:spcBef>
              <a:spcAft>
                <a:spcPts val="0"/>
              </a:spcAft>
              <a:buSzPts val="3700"/>
              <a:buFont typeface="Roboto"/>
              <a:buChar char="■"/>
              <a:defRPr sz="1850">
                <a:latin typeface="Roboto"/>
                <a:ea typeface="Roboto"/>
                <a:cs typeface="Roboto"/>
                <a:sym typeface="Roboto"/>
              </a:defRPr>
            </a:lvl3pPr>
            <a:lvl4pPr marL="914400" lvl="3" indent="-231775" rtl="0">
              <a:spcBef>
                <a:spcPts val="1050"/>
              </a:spcBef>
              <a:spcAft>
                <a:spcPts val="0"/>
              </a:spcAft>
              <a:buSzPts val="3700"/>
              <a:buFont typeface="Roboto"/>
              <a:buChar char="●"/>
              <a:defRPr sz="1850">
                <a:latin typeface="Roboto"/>
                <a:ea typeface="Roboto"/>
                <a:cs typeface="Roboto"/>
                <a:sym typeface="Roboto"/>
              </a:defRPr>
            </a:lvl4pPr>
            <a:lvl5pPr marL="1143000" lvl="4" indent="-231775" rtl="0">
              <a:spcBef>
                <a:spcPts val="1050"/>
              </a:spcBef>
              <a:spcAft>
                <a:spcPts val="0"/>
              </a:spcAft>
              <a:buSzPts val="3700"/>
              <a:buFont typeface="Roboto"/>
              <a:buChar char="○"/>
              <a:defRPr sz="1850">
                <a:latin typeface="Roboto"/>
                <a:ea typeface="Roboto"/>
                <a:cs typeface="Roboto"/>
                <a:sym typeface="Roboto"/>
              </a:defRPr>
            </a:lvl5pPr>
            <a:lvl6pPr marL="1371600" lvl="5" indent="-231775" rtl="0">
              <a:spcBef>
                <a:spcPts val="1050"/>
              </a:spcBef>
              <a:spcAft>
                <a:spcPts val="0"/>
              </a:spcAft>
              <a:buSzPts val="3700"/>
              <a:buFont typeface="Roboto"/>
              <a:buChar char="■"/>
              <a:defRPr sz="1850">
                <a:latin typeface="Roboto"/>
                <a:ea typeface="Roboto"/>
                <a:cs typeface="Roboto"/>
                <a:sym typeface="Roboto"/>
              </a:defRPr>
            </a:lvl6pPr>
            <a:lvl7pPr marL="1600200" lvl="6" indent="-231775" rtl="0">
              <a:spcBef>
                <a:spcPts val="1050"/>
              </a:spcBef>
              <a:spcAft>
                <a:spcPts val="0"/>
              </a:spcAft>
              <a:buSzPts val="3700"/>
              <a:buFont typeface="Roboto"/>
              <a:buChar char="●"/>
              <a:defRPr sz="1850">
                <a:latin typeface="Roboto"/>
                <a:ea typeface="Roboto"/>
                <a:cs typeface="Roboto"/>
                <a:sym typeface="Roboto"/>
              </a:defRPr>
            </a:lvl7pPr>
            <a:lvl8pPr marL="1828800" lvl="7" indent="-231775" rtl="0">
              <a:spcBef>
                <a:spcPts val="1050"/>
              </a:spcBef>
              <a:spcAft>
                <a:spcPts val="0"/>
              </a:spcAft>
              <a:buSzPts val="3700"/>
              <a:buFont typeface="Roboto"/>
              <a:buChar char="○"/>
              <a:defRPr sz="1850">
                <a:latin typeface="Roboto"/>
                <a:ea typeface="Roboto"/>
                <a:cs typeface="Roboto"/>
                <a:sym typeface="Roboto"/>
              </a:defRPr>
            </a:lvl8pPr>
            <a:lvl9pPr marL="2057400" lvl="8" indent="-231775" rtl="0">
              <a:spcBef>
                <a:spcPts val="1050"/>
              </a:spcBef>
              <a:spcAft>
                <a:spcPts val="1050"/>
              </a:spcAft>
              <a:buSzPts val="3700"/>
              <a:buFont typeface="Roboto"/>
              <a:buChar char="■"/>
              <a:defRPr sz="1850">
                <a:latin typeface="Roboto"/>
                <a:ea typeface="Roboto"/>
                <a:cs typeface="Roboto"/>
                <a:sym typeface="Roboto"/>
              </a:defRPr>
            </a:lvl9pPr>
          </a:lstStyle>
          <a:p>
            <a:endParaRPr/>
          </a:p>
        </p:txBody>
      </p:sp>
    </p:spTree>
    <p:extLst>
      <p:ext uri="{BB962C8B-B14F-4D97-AF65-F5344CB8AC3E}">
        <p14:creationId xmlns:p14="http://schemas.microsoft.com/office/powerpoint/2010/main" val="37020347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5. Subsection Slide">
    <p:spTree>
      <p:nvGrpSpPr>
        <p:cNvPr id="1"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t="2489" b="2498"/>
          <a:stretch/>
        </p:blipFill>
        <p:spPr>
          <a:xfrm>
            <a:off x="365760" y="366508"/>
            <a:ext cx="11460479" cy="6124989"/>
          </a:xfrm>
          <a:prstGeom prst="rect">
            <a:avLst/>
          </a:prstGeom>
          <a:noFill/>
          <a:ln>
            <a:noFill/>
          </a:ln>
        </p:spPr>
      </p:pic>
      <p:sp>
        <p:nvSpPr>
          <p:cNvPr id="1308" name="Google Shape;1308;p82"/>
          <p:cNvSpPr txBox="1">
            <a:spLocks noGrp="1"/>
          </p:cNvSpPr>
          <p:nvPr>
            <p:ph type="title"/>
          </p:nvPr>
        </p:nvSpPr>
        <p:spPr>
          <a:xfrm>
            <a:off x="365767" y="2784634"/>
            <a:ext cx="11460434" cy="105645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4800">
                <a:solidFill>
                  <a:srgbClr val="FFFFFF"/>
                </a:solidFill>
                <a:latin typeface="Roboto"/>
                <a:ea typeface="Roboto"/>
                <a:cs typeface="Roboto"/>
                <a:sym typeface="Roboto"/>
              </a:defRPr>
            </a:lvl1pPr>
            <a:lvl2pPr lvl="1" algn="ctr" rtl="0">
              <a:spcBef>
                <a:spcPts val="0"/>
              </a:spcBef>
              <a:spcAft>
                <a:spcPts val="0"/>
              </a:spcAft>
              <a:buNone/>
              <a:defRPr sz="1850"/>
            </a:lvl2pPr>
            <a:lvl3pPr lvl="2" algn="ctr" rtl="0">
              <a:spcBef>
                <a:spcPts val="0"/>
              </a:spcBef>
              <a:spcAft>
                <a:spcPts val="0"/>
              </a:spcAft>
              <a:buNone/>
              <a:defRPr sz="1850"/>
            </a:lvl3pPr>
            <a:lvl4pPr lvl="3" algn="ctr" rtl="0">
              <a:spcBef>
                <a:spcPts val="0"/>
              </a:spcBef>
              <a:spcAft>
                <a:spcPts val="0"/>
              </a:spcAft>
              <a:buNone/>
              <a:defRPr sz="1850"/>
            </a:lvl4pPr>
            <a:lvl5pPr lvl="4" algn="ctr" rtl="0">
              <a:spcBef>
                <a:spcPts val="0"/>
              </a:spcBef>
              <a:spcAft>
                <a:spcPts val="0"/>
              </a:spcAft>
              <a:buNone/>
              <a:defRPr sz="1850"/>
            </a:lvl5pPr>
            <a:lvl6pPr lvl="5" algn="ctr" rtl="0">
              <a:spcBef>
                <a:spcPts val="0"/>
              </a:spcBef>
              <a:spcAft>
                <a:spcPts val="0"/>
              </a:spcAft>
              <a:buNone/>
              <a:defRPr sz="1850"/>
            </a:lvl6pPr>
            <a:lvl7pPr lvl="6" algn="ctr" rtl="0">
              <a:spcBef>
                <a:spcPts val="0"/>
              </a:spcBef>
              <a:spcAft>
                <a:spcPts val="0"/>
              </a:spcAft>
              <a:buNone/>
              <a:defRPr sz="1850"/>
            </a:lvl7pPr>
            <a:lvl8pPr lvl="7" algn="ctr" rtl="0">
              <a:spcBef>
                <a:spcPts val="0"/>
              </a:spcBef>
              <a:spcAft>
                <a:spcPts val="0"/>
              </a:spcAft>
              <a:buNone/>
              <a:defRPr sz="1850"/>
            </a:lvl8pPr>
            <a:lvl9pPr lvl="8" algn="ctr" rtl="0">
              <a:spcBef>
                <a:spcPts val="0"/>
              </a:spcBef>
              <a:spcAft>
                <a:spcPts val="0"/>
              </a:spcAft>
              <a:buNone/>
              <a:defRPr sz="1850"/>
            </a:lvl9pPr>
          </a:lstStyle>
          <a:p>
            <a:endParaRPr/>
          </a:p>
        </p:txBody>
      </p:sp>
      <p:sp>
        <p:nvSpPr>
          <p:cNvPr id="1309" name="Google Shape;1309;p82"/>
          <p:cNvSpPr txBox="1">
            <a:spLocks noGrp="1"/>
          </p:cNvSpPr>
          <p:nvPr>
            <p:ph type="sldNum" idx="12"/>
          </p:nvPr>
        </p:nvSpPr>
        <p:spPr>
          <a:xfrm>
            <a:off x="11409045" y="6333135"/>
            <a:ext cx="731591" cy="524850"/>
          </a:xfrm>
          <a:prstGeom prst="rect">
            <a:avLst/>
          </a:prstGeom>
          <a:noFill/>
          <a:ln>
            <a:noFill/>
          </a:ln>
        </p:spPr>
        <p:txBody>
          <a:bodyPr spcFirstLastPara="1" wrap="square" lIns="243750" tIns="243750" rIns="243750" bIns="243750" anchor="t" anchorCtr="0">
            <a:noAutofit/>
          </a:bodyPr>
          <a:lstStyle>
            <a:lvl1pPr lvl="0" rtl="0">
              <a:buNone/>
              <a:defRPr sz="1850">
                <a:solidFill>
                  <a:srgbClr val="FFFFFF"/>
                </a:solidFill>
              </a:defRPr>
            </a:lvl1pPr>
            <a:lvl2pPr lvl="1" rtl="0">
              <a:buNone/>
              <a:defRPr sz="1850">
                <a:solidFill>
                  <a:srgbClr val="FFFFFF"/>
                </a:solidFill>
              </a:defRPr>
            </a:lvl2pPr>
            <a:lvl3pPr lvl="2" rtl="0">
              <a:buNone/>
              <a:defRPr sz="1850">
                <a:solidFill>
                  <a:srgbClr val="FFFFFF"/>
                </a:solidFill>
              </a:defRPr>
            </a:lvl3pPr>
            <a:lvl4pPr lvl="3" rtl="0">
              <a:buNone/>
              <a:defRPr sz="1850">
                <a:solidFill>
                  <a:srgbClr val="FFFFFF"/>
                </a:solidFill>
              </a:defRPr>
            </a:lvl4pPr>
            <a:lvl5pPr lvl="4" rtl="0">
              <a:buNone/>
              <a:defRPr sz="1850">
                <a:solidFill>
                  <a:srgbClr val="FFFFFF"/>
                </a:solidFill>
              </a:defRPr>
            </a:lvl5pPr>
            <a:lvl6pPr lvl="5" rtl="0">
              <a:buNone/>
              <a:defRPr sz="1850">
                <a:solidFill>
                  <a:srgbClr val="FFFFFF"/>
                </a:solidFill>
              </a:defRPr>
            </a:lvl6pPr>
            <a:lvl7pPr lvl="6" rtl="0">
              <a:buNone/>
              <a:defRPr sz="1850">
                <a:solidFill>
                  <a:srgbClr val="FFFFFF"/>
                </a:solidFill>
              </a:defRPr>
            </a:lvl7pPr>
            <a:lvl8pPr lvl="7" rtl="0">
              <a:buNone/>
              <a:defRPr sz="1850">
                <a:solidFill>
                  <a:srgbClr val="FFFFFF"/>
                </a:solidFill>
              </a:defRPr>
            </a:lvl8pPr>
            <a:lvl9pPr lvl="8" rtl="0">
              <a:buNone/>
              <a:defRPr sz="1850">
                <a:solidFill>
                  <a:srgbClr val="FFFFFF"/>
                </a:solidFill>
              </a:defRPr>
            </a:lvl9pPr>
          </a:lstStyle>
          <a:p>
            <a:pPr algn="l"/>
            <a:fld id="{00000000-1234-1234-1234-123412341234}" type="slidenum">
              <a:rPr lang="en-US" smtClean="0"/>
              <a:pPr algn="l"/>
              <a:t>‹#›</a:t>
            </a:fld>
            <a:endParaRPr lang="en-US"/>
          </a:p>
        </p:txBody>
      </p:sp>
      <p:sp>
        <p:nvSpPr>
          <p:cNvPr id="1310" name="Google Shape;1310;p82"/>
          <p:cNvSpPr txBox="1">
            <a:spLocks noGrp="1"/>
          </p:cNvSpPr>
          <p:nvPr>
            <p:ph type="sldNum" idx="2"/>
          </p:nvPr>
        </p:nvSpPr>
        <p:spPr>
          <a:xfrm>
            <a:off x="11477033" y="6609600"/>
            <a:ext cx="349141" cy="140850"/>
          </a:xfrm>
          <a:prstGeom prst="rect">
            <a:avLst/>
          </a:prstGeom>
          <a:noFill/>
          <a:ln>
            <a:noFill/>
          </a:ln>
        </p:spPr>
        <p:txBody>
          <a:bodyPr spcFirstLastPara="1" wrap="square" lIns="0" tIns="0" rIns="0" bIns="243750" anchor="t" anchorCtr="0">
            <a:noAutofit/>
          </a:bodyPr>
          <a:lstStyle>
            <a:lvl1pPr lvl="0" rtl="0">
              <a:buNone/>
              <a:defRPr sz="800">
                <a:solidFill>
                  <a:srgbClr val="000000"/>
                </a:solidFill>
              </a:defRPr>
            </a:lvl1pPr>
            <a:lvl2pPr lvl="1" rtl="0">
              <a:buNone/>
              <a:defRPr sz="800">
                <a:solidFill>
                  <a:srgbClr val="000000"/>
                </a:solidFill>
              </a:defRPr>
            </a:lvl2pPr>
            <a:lvl3pPr lvl="2" rtl="0">
              <a:buNone/>
              <a:defRPr sz="800">
                <a:solidFill>
                  <a:srgbClr val="000000"/>
                </a:solidFill>
              </a:defRPr>
            </a:lvl3pPr>
            <a:lvl4pPr lvl="3" rtl="0">
              <a:buNone/>
              <a:defRPr sz="800">
                <a:solidFill>
                  <a:srgbClr val="000000"/>
                </a:solidFill>
              </a:defRPr>
            </a:lvl4pPr>
            <a:lvl5pPr lvl="4" rtl="0">
              <a:buNone/>
              <a:defRPr sz="800">
                <a:solidFill>
                  <a:srgbClr val="000000"/>
                </a:solidFill>
              </a:defRPr>
            </a:lvl5pPr>
            <a:lvl6pPr lvl="5" rtl="0">
              <a:buNone/>
              <a:defRPr sz="800">
                <a:solidFill>
                  <a:srgbClr val="000000"/>
                </a:solidFill>
              </a:defRPr>
            </a:lvl6pPr>
            <a:lvl7pPr lvl="6" rtl="0">
              <a:buNone/>
              <a:defRPr sz="800">
                <a:solidFill>
                  <a:srgbClr val="000000"/>
                </a:solidFill>
              </a:defRPr>
            </a:lvl7pPr>
            <a:lvl8pPr lvl="7" rtl="0">
              <a:buNone/>
              <a:defRPr sz="800">
                <a:solidFill>
                  <a:srgbClr val="000000"/>
                </a:solidFill>
              </a:defRPr>
            </a:lvl8pPr>
            <a:lvl9pPr lvl="8" rtl="0">
              <a:buNone/>
              <a:defRPr sz="800">
                <a:solidFill>
                  <a:srgbClr val="000000"/>
                </a:solidFill>
              </a:defRPr>
            </a:lvl9pPr>
          </a:lstStyle>
          <a:p>
            <a:pPr algn="l"/>
            <a:fld id="{00000000-1234-1234-1234-123412341234}" type="slidenum">
              <a:rPr lang="en-US" smtClean="0"/>
              <a:pPr algn="l"/>
              <a:t>‹#›</a:t>
            </a:fld>
            <a:endParaRPr lang="en-US"/>
          </a:p>
        </p:txBody>
      </p:sp>
      <p:sp>
        <p:nvSpPr>
          <p:cNvPr id="1311" name="Google Shape;1311;p82"/>
          <p:cNvSpPr txBox="1">
            <a:spLocks noGrp="1"/>
          </p:cNvSpPr>
          <p:nvPr>
            <p:ph type="subTitle" idx="1"/>
          </p:nvPr>
        </p:nvSpPr>
        <p:spPr>
          <a:xfrm>
            <a:off x="-16400" y="6555534"/>
            <a:ext cx="10629218" cy="3024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950"/>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Tree>
    <p:extLst>
      <p:ext uri="{BB962C8B-B14F-4D97-AF65-F5344CB8AC3E}">
        <p14:creationId xmlns:p14="http://schemas.microsoft.com/office/powerpoint/2010/main" val="2845007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Subsection Slide">
  <p:cSld name="7. Subsection Slide">
    <p:spTree>
      <p:nvGrpSpPr>
        <p:cNvPr id="1"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t="2489" b="2498"/>
          <a:stretch/>
        </p:blipFill>
        <p:spPr>
          <a:xfrm>
            <a:off x="365760" y="366508"/>
            <a:ext cx="11460479" cy="6124989"/>
          </a:xfrm>
          <a:prstGeom prst="rect">
            <a:avLst/>
          </a:prstGeom>
          <a:noFill/>
          <a:ln>
            <a:noFill/>
          </a:ln>
        </p:spPr>
      </p:pic>
      <p:sp>
        <p:nvSpPr>
          <p:cNvPr id="80" name="Google Shape;80;p11"/>
          <p:cNvSpPr txBox="1">
            <a:spLocks noGrp="1"/>
          </p:cNvSpPr>
          <p:nvPr>
            <p:ph type="title"/>
          </p:nvPr>
        </p:nvSpPr>
        <p:spPr>
          <a:xfrm>
            <a:off x="365767" y="2784634"/>
            <a:ext cx="11460434" cy="105645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4800">
                <a:solidFill>
                  <a:srgbClr val="FFFFFF"/>
                </a:solidFill>
                <a:latin typeface="Roboto"/>
                <a:ea typeface="Roboto"/>
                <a:cs typeface="Roboto"/>
                <a:sym typeface="Roboto"/>
              </a:defRPr>
            </a:lvl1pPr>
            <a:lvl2pPr lvl="1" algn="ctr" rtl="0">
              <a:spcBef>
                <a:spcPts val="0"/>
              </a:spcBef>
              <a:spcAft>
                <a:spcPts val="0"/>
              </a:spcAft>
              <a:buNone/>
              <a:defRPr sz="1850"/>
            </a:lvl2pPr>
            <a:lvl3pPr lvl="2" algn="ctr" rtl="0">
              <a:spcBef>
                <a:spcPts val="0"/>
              </a:spcBef>
              <a:spcAft>
                <a:spcPts val="0"/>
              </a:spcAft>
              <a:buNone/>
              <a:defRPr sz="1850"/>
            </a:lvl3pPr>
            <a:lvl4pPr lvl="3" algn="ctr" rtl="0">
              <a:spcBef>
                <a:spcPts val="0"/>
              </a:spcBef>
              <a:spcAft>
                <a:spcPts val="0"/>
              </a:spcAft>
              <a:buNone/>
              <a:defRPr sz="1850"/>
            </a:lvl4pPr>
            <a:lvl5pPr lvl="4" algn="ctr" rtl="0">
              <a:spcBef>
                <a:spcPts val="0"/>
              </a:spcBef>
              <a:spcAft>
                <a:spcPts val="0"/>
              </a:spcAft>
              <a:buNone/>
              <a:defRPr sz="1850"/>
            </a:lvl5pPr>
            <a:lvl6pPr lvl="5" algn="ctr" rtl="0">
              <a:spcBef>
                <a:spcPts val="0"/>
              </a:spcBef>
              <a:spcAft>
                <a:spcPts val="0"/>
              </a:spcAft>
              <a:buNone/>
              <a:defRPr sz="1850"/>
            </a:lvl6pPr>
            <a:lvl7pPr lvl="6" algn="ctr" rtl="0">
              <a:spcBef>
                <a:spcPts val="0"/>
              </a:spcBef>
              <a:spcAft>
                <a:spcPts val="0"/>
              </a:spcAft>
              <a:buNone/>
              <a:defRPr sz="1850"/>
            </a:lvl7pPr>
            <a:lvl8pPr lvl="7" algn="ctr" rtl="0">
              <a:spcBef>
                <a:spcPts val="0"/>
              </a:spcBef>
              <a:spcAft>
                <a:spcPts val="0"/>
              </a:spcAft>
              <a:buNone/>
              <a:defRPr sz="1850"/>
            </a:lvl8pPr>
            <a:lvl9pPr lvl="8" algn="ctr" rtl="0">
              <a:spcBef>
                <a:spcPts val="0"/>
              </a:spcBef>
              <a:spcAft>
                <a:spcPts val="0"/>
              </a:spcAft>
              <a:buNone/>
              <a:defRPr sz="1850"/>
            </a:lvl9pPr>
          </a:lstStyle>
          <a:p>
            <a:endParaRPr/>
          </a:p>
        </p:txBody>
      </p:sp>
      <p:sp>
        <p:nvSpPr>
          <p:cNvPr id="81" name="Google Shape;81;p11"/>
          <p:cNvSpPr txBox="1">
            <a:spLocks noGrp="1"/>
          </p:cNvSpPr>
          <p:nvPr>
            <p:ph type="sldNum" idx="12"/>
          </p:nvPr>
        </p:nvSpPr>
        <p:spPr>
          <a:xfrm>
            <a:off x="11477033" y="6609600"/>
            <a:ext cx="349141" cy="140850"/>
          </a:xfrm>
          <a:prstGeom prst="rect">
            <a:avLst/>
          </a:prstGeom>
        </p:spPr>
        <p:txBody>
          <a:bodyPr spcFirstLastPara="1" wrap="square" lIns="0" tIns="0" rIns="0" bIns="243750" anchor="t" anchorCtr="0">
            <a:noAutofit/>
          </a:bodyPr>
          <a:lstStyle>
            <a:lvl1pPr lvl="0" rtl="0">
              <a:buNone/>
              <a:defRPr sz="800">
                <a:solidFill>
                  <a:srgbClr val="000000"/>
                </a:solidFill>
              </a:defRPr>
            </a:lvl1pPr>
            <a:lvl2pPr lvl="1" rtl="0">
              <a:buNone/>
              <a:defRPr sz="800">
                <a:solidFill>
                  <a:srgbClr val="000000"/>
                </a:solidFill>
              </a:defRPr>
            </a:lvl2pPr>
            <a:lvl3pPr lvl="2" rtl="0">
              <a:buNone/>
              <a:defRPr sz="800">
                <a:solidFill>
                  <a:srgbClr val="000000"/>
                </a:solidFill>
              </a:defRPr>
            </a:lvl3pPr>
            <a:lvl4pPr lvl="3" rtl="0">
              <a:buNone/>
              <a:defRPr sz="800">
                <a:solidFill>
                  <a:srgbClr val="000000"/>
                </a:solidFill>
              </a:defRPr>
            </a:lvl4pPr>
            <a:lvl5pPr lvl="4" rtl="0">
              <a:buNone/>
              <a:defRPr sz="800">
                <a:solidFill>
                  <a:srgbClr val="000000"/>
                </a:solidFill>
              </a:defRPr>
            </a:lvl5pPr>
            <a:lvl6pPr lvl="5" rtl="0">
              <a:buNone/>
              <a:defRPr sz="800">
                <a:solidFill>
                  <a:srgbClr val="000000"/>
                </a:solidFill>
              </a:defRPr>
            </a:lvl6pPr>
            <a:lvl7pPr lvl="6" rtl="0">
              <a:buNone/>
              <a:defRPr sz="800">
                <a:solidFill>
                  <a:srgbClr val="000000"/>
                </a:solidFill>
              </a:defRPr>
            </a:lvl7pPr>
            <a:lvl8pPr lvl="7" rtl="0">
              <a:buNone/>
              <a:defRPr sz="800">
                <a:solidFill>
                  <a:srgbClr val="000000"/>
                </a:solidFill>
              </a:defRPr>
            </a:lvl8pPr>
            <a:lvl9pPr lvl="8" rtl="0">
              <a:buNone/>
              <a:defRPr sz="800">
                <a:solidFill>
                  <a:srgbClr val="000000"/>
                </a:solidFill>
              </a:defRPr>
            </a:lvl9pPr>
          </a:lstStyle>
          <a:p>
            <a:fld id="{00000000-1234-1234-1234-123412341234}" type="slidenum">
              <a:rPr lang="en-US" smtClean="0"/>
              <a:pPr/>
              <a:t>‹#›</a:t>
            </a:fld>
            <a:endParaRPr lang="en-US"/>
          </a:p>
        </p:txBody>
      </p:sp>
      <p:sp>
        <p:nvSpPr>
          <p:cNvPr id="82" name="Google Shape;82;p11"/>
          <p:cNvSpPr txBox="1">
            <a:spLocks noGrp="1"/>
          </p:cNvSpPr>
          <p:nvPr>
            <p:ph type="subTitle" idx="1"/>
          </p:nvPr>
        </p:nvSpPr>
        <p:spPr>
          <a:xfrm>
            <a:off x="-16400" y="6555534"/>
            <a:ext cx="10629218" cy="3024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950"/>
            </a:lvl1pPr>
            <a:lvl2pPr lvl="1" rtl="0">
              <a:spcBef>
                <a:spcPts val="0"/>
              </a:spcBef>
              <a:spcAft>
                <a:spcPts val="0"/>
              </a:spcAft>
              <a:buNone/>
              <a:defRPr sz="1850"/>
            </a:lvl2pPr>
            <a:lvl3pPr lvl="2" rtl="0">
              <a:spcBef>
                <a:spcPts val="0"/>
              </a:spcBef>
              <a:spcAft>
                <a:spcPts val="0"/>
              </a:spcAft>
              <a:buNone/>
              <a:defRPr sz="1850"/>
            </a:lvl3pPr>
            <a:lvl4pPr lvl="3" rtl="0">
              <a:spcBef>
                <a:spcPts val="0"/>
              </a:spcBef>
              <a:spcAft>
                <a:spcPts val="0"/>
              </a:spcAft>
              <a:buNone/>
              <a:defRPr sz="1850"/>
            </a:lvl4pPr>
            <a:lvl5pPr lvl="4" rtl="0">
              <a:spcBef>
                <a:spcPts val="0"/>
              </a:spcBef>
              <a:spcAft>
                <a:spcPts val="0"/>
              </a:spcAft>
              <a:buNone/>
              <a:defRPr sz="1850"/>
            </a:lvl5pPr>
            <a:lvl6pPr lvl="5" rtl="0">
              <a:spcBef>
                <a:spcPts val="0"/>
              </a:spcBef>
              <a:spcAft>
                <a:spcPts val="0"/>
              </a:spcAft>
              <a:buNone/>
              <a:defRPr sz="1850"/>
            </a:lvl6pPr>
            <a:lvl7pPr lvl="6" rtl="0">
              <a:spcBef>
                <a:spcPts val="0"/>
              </a:spcBef>
              <a:spcAft>
                <a:spcPts val="0"/>
              </a:spcAft>
              <a:buNone/>
              <a:defRPr sz="1850"/>
            </a:lvl7pPr>
            <a:lvl8pPr lvl="7" rtl="0">
              <a:spcBef>
                <a:spcPts val="0"/>
              </a:spcBef>
              <a:spcAft>
                <a:spcPts val="0"/>
              </a:spcAft>
              <a:buNone/>
              <a:defRPr sz="1850"/>
            </a:lvl8pPr>
            <a:lvl9pPr lvl="8" rtl="0">
              <a:spcBef>
                <a:spcPts val="0"/>
              </a:spcBef>
              <a:spcAft>
                <a:spcPts val="0"/>
              </a:spcAft>
              <a:buNone/>
              <a:defRPr sz="1850"/>
            </a:lvl9pPr>
          </a:lstStyle>
          <a:p>
            <a:endParaRPr/>
          </a:p>
        </p:txBody>
      </p:sp>
    </p:spTree>
    <p:extLst>
      <p:ext uri="{BB962C8B-B14F-4D97-AF65-F5344CB8AC3E}">
        <p14:creationId xmlns:p14="http://schemas.microsoft.com/office/powerpoint/2010/main" val="107292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C1B58-9FF7-46A5-8D16-E43DEE47F50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D3234D5-9E70-4058-9431-79B30C34B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43E0870-2454-40B8-8FCD-AC7BA7BEC8A3}"/>
              </a:ext>
            </a:extLst>
          </p:cNvPr>
          <p:cNvSpPr>
            <a:spLocks noGrp="1"/>
          </p:cNvSpPr>
          <p:nvPr>
            <p:ph type="dt" sz="half" idx="10"/>
          </p:nvPr>
        </p:nvSpPr>
        <p:spPr/>
        <p:txBody>
          <a:bodyPr/>
          <a:lstStyle/>
          <a:p>
            <a:fld id="{536E7D81-91C7-4EB3-98AD-C8B6ACF8B162}" type="datetimeFigureOut">
              <a:rPr lang="en-AU" smtClean="0"/>
              <a:t>4/01/2021</a:t>
            </a:fld>
            <a:endParaRPr lang="en-AU"/>
          </a:p>
        </p:txBody>
      </p:sp>
      <p:sp>
        <p:nvSpPr>
          <p:cNvPr id="5" name="Footer Placeholder 4">
            <a:extLst>
              <a:ext uri="{FF2B5EF4-FFF2-40B4-BE49-F238E27FC236}">
                <a16:creationId xmlns:a16="http://schemas.microsoft.com/office/drawing/2014/main" id="{C9239C56-A0AD-4233-BF2F-8EAA2D1E20A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1C414E6-5084-4999-BE39-FDA8B393527E}"/>
              </a:ext>
            </a:extLst>
          </p:cNvPr>
          <p:cNvSpPr>
            <a:spLocks noGrp="1"/>
          </p:cNvSpPr>
          <p:nvPr>
            <p:ph type="sldNum" sz="quarter" idx="12"/>
          </p:nvPr>
        </p:nvSpPr>
        <p:spPr/>
        <p:txBody>
          <a:bodyPr/>
          <a:lstStyle/>
          <a:p>
            <a:fld id="{65FA547D-ECEC-481D-98FA-7CEFD91C7EAE}" type="slidenum">
              <a:rPr lang="en-AU" smtClean="0"/>
              <a:t>‹#›</a:t>
            </a:fld>
            <a:endParaRPr lang="en-AU"/>
          </a:p>
        </p:txBody>
      </p:sp>
    </p:spTree>
    <p:extLst>
      <p:ext uri="{BB962C8B-B14F-4D97-AF65-F5344CB8AC3E}">
        <p14:creationId xmlns:p14="http://schemas.microsoft.com/office/powerpoint/2010/main" val="3215179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6489B-F15A-4471-81F0-FD0F071802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6D71883-7E87-432B-B57A-3F918CA820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2D8B-29B5-414E-9126-07EA1FEBBF37}"/>
              </a:ext>
            </a:extLst>
          </p:cNvPr>
          <p:cNvSpPr>
            <a:spLocks noGrp="1"/>
          </p:cNvSpPr>
          <p:nvPr>
            <p:ph type="dt" sz="half" idx="10"/>
          </p:nvPr>
        </p:nvSpPr>
        <p:spPr/>
        <p:txBody>
          <a:bodyPr/>
          <a:lstStyle/>
          <a:p>
            <a:fld id="{536E7D81-91C7-4EB3-98AD-C8B6ACF8B162}" type="datetimeFigureOut">
              <a:rPr lang="en-AU" smtClean="0"/>
              <a:t>4/01/2021</a:t>
            </a:fld>
            <a:endParaRPr lang="en-AU"/>
          </a:p>
        </p:txBody>
      </p:sp>
      <p:sp>
        <p:nvSpPr>
          <p:cNvPr id="5" name="Footer Placeholder 4">
            <a:extLst>
              <a:ext uri="{FF2B5EF4-FFF2-40B4-BE49-F238E27FC236}">
                <a16:creationId xmlns:a16="http://schemas.microsoft.com/office/drawing/2014/main" id="{AA08BCEE-409B-409A-9673-AB2B43590A0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BB4F728-0A0B-4672-8657-917012EAB037}"/>
              </a:ext>
            </a:extLst>
          </p:cNvPr>
          <p:cNvSpPr>
            <a:spLocks noGrp="1"/>
          </p:cNvSpPr>
          <p:nvPr>
            <p:ph type="sldNum" sz="quarter" idx="12"/>
          </p:nvPr>
        </p:nvSpPr>
        <p:spPr/>
        <p:txBody>
          <a:bodyPr/>
          <a:lstStyle/>
          <a:p>
            <a:fld id="{65FA547D-ECEC-481D-98FA-7CEFD91C7EAE}" type="slidenum">
              <a:rPr lang="en-AU" smtClean="0"/>
              <a:t>‹#›</a:t>
            </a:fld>
            <a:endParaRPr lang="en-AU"/>
          </a:p>
        </p:txBody>
      </p:sp>
    </p:spTree>
    <p:extLst>
      <p:ext uri="{BB962C8B-B14F-4D97-AF65-F5344CB8AC3E}">
        <p14:creationId xmlns:p14="http://schemas.microsoft.com/office/powerpoint/2010/main" val="2451652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2120-C9B8-4956-8839-04CC718ED9B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C020B34-1120-4A29-B0A4-BA4D6AF251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5B365089-19C3-4502-8684-6D9056F18A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A0FD14C6-A184-4B54-AF4C-E5A0B10C7EDD}"/>
              </a:ext>
            </a:extLst>
          </p:cNvPr>
          <p:cNvSpPr>
            <a:spLocks noGrp="1"/>
          </p:cNvSpPr>
          <p:nvPr>
            <p:ph type="dt" sz="half" idx="10"/>
          </p:nvPr>
        </p:nvSpPr>
        <p:spPr/>
        <p:txBody>
          <a:bodyPr/>
          <a:lstStyle/>
          <a:p>
            <a:fld id="{536E7D81-91C7-4EB3-98AD-C8B6ACF8B162}" type="datetimeFigureOut">
              <a:rPr lang="en-AU" smtClean="0"/>
              <a:t>4/01/2021</a:t>
            </a:fld>
            <a:endParaRPr lang="en-AU"/>
          </a:p>
        </p:txBody>
      </p:sp>
      <p:sp>
        <p:nvSpPr>
          <p:cNvPr id="6" name="Footer Placeholder 5">
            <a:extLst>
              <a:ext uri="{FF2B5EF4-FFF2-40B4-BE49-F238E27FC236}">
                <a16:creationId xmlns:a16="http://schemas.microsoft.com/office/drawing/2014/main" id="{8B40823B-05AA-402F-8D46-7942B824A43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8050C38-C2A2-42A8-9AFD-068E29717048}"/>
              </a:ext>
            </a:extLst>
          </p:cNvPr>
          <p:cNvSpPr>
            <a:spLocks noGrp="1"/>
          </p:cNvSpPr>
          <p:nvPr>
            <p:ph type="sldNum" sz="quarter" idx="12"/>
          </p:nvPr>
        </p:nvSpPr>
        <p:spPr/>
        <p:txBody>
          <a:bodyPr/>
          <a:lstStyle/>
          <a:p>
            <a:fld id="{65FA547D-ECEC-481D-98FA-7CEFD91C7EAE}" type="slidenum">
              <a:rPr lang="en-AU" smtClean="0"/>
              <a:t>‹#›</a:t>
            </a:fld>
            <a:endParaRPr lang="en-AU"/>
          </a:p>
        </p:txBody>
      </p:sp>
    </p:spTree>
    <p:extLst>
      <p:ext uri="{BB962C8B-B14F-4D97-AF65-F5344CB8AC3E}">
        <p14:creationId xmlns:p14="http://schemas.microsoft.com/office/powerpoint/2010/main" val="2756325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1E58A-4546-4A49-8A62-D2EAA54D5D1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0179ADB-8FB8-4D4A-B4BD-A83DBF2F9D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411A71-58C2-40AA-85DD-FE338EF0AA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899ECD82-8DE9-4B66-8C44-7B42095211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CD452D-C2E4-4AC0-A643-F115F2DB9F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89E1EF2-AB1C-4C5F-A973-40255F4F07CD}"/>
              </a:ext>
            </a:extLst>
          </p:cNvPr>
          <p:cNvSpPr>
            <a:spLocks noGrp="1"/>
          </p:cNvSpPr>
          <p:nvPr>
            <p:ph type="dt" sz="half" idx="10"/>
          </p:nvPr>
        </p:nvSpPr>
        <p:spPr/>
        <p:txBody>
          <a:bodyPr/>
          <a:lstStyle/>
          <a:p>
            <a:fld id="{536E7D81-91C7-4EB3-98AD-C8B6ACF8B162}" type="datetimeFigureOut">
              <a:rPr lang="en-AU" smtClean="0"/>
              <a:t>4/01/2021</a:t>
            </a:fld>
            <a:endParaRPr lang="en-AU"/>
          </a:p>
        </p:txBody>
      </p:sp>
      <p:sp>
        <p:nvSpPr>
          <p:cNvPr id="8" name="Footer Placeholder 7">
            <a:extLst>
              <a:ext uri="{FF2B5EF4-FFF2-40B4-BE49-F238E27FC236}">
                <a16:creationId xmlns:a16="http://schemas.microsoft.com/office/drawing/2014/main" id="{51FB1C55-FB9F-4E22-B908-968EF0960C1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2BC9BF0-4F9C-492A-AB5D-62D32B6BE822}"/>
              </a:ext>
            </a:extLst>
          </p:cNvPr>
          <p:cNvSpPr>
            <a:spLocks noGrp="1"/>
          </p:cNvSpPr>
          <p:nvPr>
            <p:ph type="sldNum" sz="quarter" idx="12"/>
          </p:nvPr>
        </p:nvSpPr>
        <p:spPr/>
        <p:txBody>
          <a:bodyPr/>
          <a:lstStyle/>
          <a:p>
            <a:fld id="{65FA547D-ECEC-481D-98FA-7CEFD91C7EAE}" type="slidenum">
              <a:rPr lang="en-AU" smtClean="0"/>
              <a:t>‹#›</a:t>
            </a:fld>
            <a:endParaRPr lang="en-AU"/>
          </a:p>
        </p:txBody>
      </p:sp>
    </p:spTree>
    <p:extLst>
      <p:ext uri="{BB962C8B-B14F-4D97-AF65-F5344CB8AC3E}">
        <p14:creationId xmlns:p14="http://schemas.microsoft.com/office/powerpoint/2010/main" val="1625738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F8612-295A-4771-8812-962BD88538DF}"/>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7E56700-740B-4D30-9ADD-DBF4E40191E9}"/>
              </a:ext>
            </a:extLst>
          </p:cNvPr>
          <p:cNvSpPr>
            <a:spLocks noGrp="1"/>
          </p:cNvSpPr>
          <p:nvPr>
            <p:ph type="dt" sz="half" idx="10"/>
          </p:nvPr>
        </p:nvSpPr>
        <p:spPr/>
        <p:txBody>
          <a:bodyPr/>
          <a:lstStyle/>
          <a:p>
            <a:fld id="{536E7D81-91C7-4EB3-98AD-C8B6ACF8B162}" type="datetimeFigureOut">
              <a:rPr lang="en-AU" smtClean="0"/>
              <a:t>4/01/2021</a:t>
            </a:fld>
            <a:endParaRPr lang="en-AU"/>
          </a:p>
        </p:txBody>
      </p:sp>
      <p:sp>
        <p:nvSpPr>
          <p:cNvPr id="4" name="Footer Placeholder 3">
            <a:extLst>
              <a:ext uri="{FF2B5EF4-FFF2-40B4-BE49-F238E27FC236}">
                <a16:creationId xmlns:a16="http://schemas.microsoft.com/office/drawing/2014/main" id="{AC5986CE-106F-4699-AC1D-9AA25507EDAF}"/>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CCEB673-44F1-482E-A499-F5C7DF8CCB24}"/>
              </a:ext>
            </a:extLst>
          </p:cNvPr>
          <p:cNvSpPr>
            <a:spLocks noGrp="1"/>
          </p:cNvSpPr>
          <p:nvPr>
            <p:ph type="sldNum" sz="quarter" idx="12"/>
          </p:nvPr>
        </p:nvSpPr>
        <p:spPr/>
        <p:txBody>
          <a:bodyPr/>
          <a:lstStyle/>
          <a:p>
            <a:fld id="{65FA547D-ECEC-481D-98FA-7CEFD91C7EAE}" type="slidenum">
              <a:rPr lang="en-AU" smtClean="0"/>
              <a:t>‹#›</a:t>
            </a:fld>
            <a:endParaRPr lang="en-AU"/>
          </a:p>
        </p:txBody>
      </p:sp>
    </p:spTree>
    <p:extLst>
      <p:ext uri="{BB962C8B-B14F-4D97-AF65-F5344CB8AC3E}">
        <p14:creationId xmlns:p14="http://schemas.microsoft.com/office/powerpoint/2010/main" val="184159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5881CB-E8F7-4481-B7C7-B1E80CB7F3E3}"/>
              </a:ext>
            </a:extLst>
          </p:cNvPr>
          <p:cNvSpPr>
            <a:spLocks noGrp="1"/>
          </p:cNvSpPr>
          <p:nvPr>
            <p:ph type="dt" sz="half" idx="10"/>
          </p:nvPr>
        </p:nvSpPr>
        <p:spPr/>
        <p:txBody>
          <a:bodyPr/>
          <a:lstStyle/>
          <a:p>
            <a:fld id="{536E7D81-91C7-4EB3-98AD-C8B6ACF8B162}" type="datetimeFigureOut">
              <a:rPr lang="en-AU" smtClean="0"/>
              <a:t>4/01/2021</a:t>
            </a:fld>
            <a:endParaRPr lang="en-AU"/>
          </a:p>
        </p:txBody>
      </p:sp>
      <p:sp>
        <p:nvSpPr>
          <p:cNvPr id="3" name="Footer Placeholder 2">
            <a:extLst>
              <a:ext uri="{FF2B5EF4-FFF2-40B4-BE49-F238E27FC236}">
                <a16:creationId xmlns:a16="http://schemas.microsoft.com/office/drawing/2014/main" id="{34DC6497-74F8-478A-ADEE-17102870C6F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240B9D2-F2AB-44AC-98FA-95DC5F37DD81}"/>
              </a:ext>
            </a:extLst>
          </p:cNvPr>
          <p:cNvSpPr>
            <a:spLocks noGrp="1"/>
          </p:cNvSpPr>
          <p:nvPr>
            <p:ph type="sldNum" sz="quarter" idx="12"/>
          </p:nvPr>
        </p:nvSpPr>
        <p:spPr/>
        <p:txBody>
          <a:bodyPr/>
          <a:lstStyle/>
          <a:p>
            <a:fld id="{65FA547D-ECEC-481D-98FA-7CEFD91C7EAE}" type="slidenum">
              <a:rPr lang="en-AU" smtClean="0"/>
              <a:t>‹#›</a:t>
            </a:fld>
            <a:endParaRPr lang="en-AU"/>
          </a:p>
        </p:txBody>
      </p:sp>
    </p:spTree>
    <p:extLst>
      <p:ext uri="{BB962C8B-B14F-4D97-AF65-F5344CB8AC3E}">
        <p14:creationId xmlns:p14="http://schemas.microsoft.com/office/powerpoint/2010/main" val="394069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E795-FF86-4BB0-8FAB-94C359E16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094D2F77-919E-44CF-A5F4-C7AE92F434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4CE5C82-420B-4B8E-AAF3-BE49EA81AD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210588-7F39-4A6A-A3DE-7C33D1211B9F}"/>
              </a:ext>
            </a:extLst>
          </p:cNvPr>
          <p:cNvSpPr>
            <a:spLocks noGrp="1"/>
          </p:cNvSpPr>
          <p:nvPr>
            <p:ph type="dt" sz="half" idx="10"/>
          </p:nvPr>
        </p:nvSpPr>
        <p:spPr/>
        <p:txBody>
          <a:bodyPr/>
          <a:lstStyle/>
          <a:p>
            <a:fld id="{536E7D81-91C7-4EB3-98AD-C8B6ACF8B162}" type="datetimeFigureOut">
              <a:rPr lang="en-AU" smtClean="0"/>
              <a:t>4/01/2021</a:t>
            </a:fld>
            <a:endParaRPr lang="en-AU"/>
          </a:p>
        </p:txBody>
      </p:sp>
      <p:sp>
        <p:nvSpPr>
          <p:cNvPr id="6" name="Footer Placeholder 5">
            <a:extLst>
              <a:ext uri="{FF2B5EF4-FFF2-40B4-BE49-F238E27FC236}">
                <a16:creationId xmlns:a16="http://schemas.microsoft.com/office/drawing/2014/main" id="{0F55F262-EB96-4DB9-A2AD-64E0319FE53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0D27883-63FB-4626-9652-1C2BABB18900}"/>
              </a:ext>
            </a:extLst>
          </p:cNvPr>
          <p:cNvSpPr>
            <a:spLocks noGrp="1"/>
          </p:cNvSpPr>
          <p:nvPr>
            <p:ph type="sldNum" sz="quarter" idx="12"/>
          </p:nvPr>
        </p:nvSpPr>
        <p:spPr/>
        <p:txBody>
          <a:bodyPr/>
          <a:lstStyle/>
          <a:p>
            <a:fld id="{65FA547D-ECEC-481D-98FA-7CEFD91C7EAE}" type="slidenum">
              <a:rPr lang="en-AU" smtClean="0"/>
              <a:t>‹#›</a:t>
            </a:fld>
            <a:endParaRPr lang="en-AU"/>
          </a:p>
        </p:txBody>
      </p:sp>
    </p:spTree>
    <p:extLst>
      <p:ext uri="{BB962C8B-B14F-4D97-AF65-F5344CB8AC3E}">
        <p14:creationId xmlns:p14="http://schemas.microsoft.com/office/powerpoint/2010/main" val="519043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9483-F8B0-4F2F-8299-E92E260F47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75B4CAA-96A2-420D-945F-03F41FE7D2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BA6DCE9-ADC4-4AB4-B301-E47E72BF06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E480D2-65F9-468D-AF59-31CBFA4CC4D4}"/>
              </a:ext>
            </a:extLst>
          </p:cNvPr>
          <p:cNvSpPr>
            <a:spLocks noGrp="1"/>
          </p:cNvSpPr>
          <p:nvPr>
            <p:ph type="dt" sz="half" idx="10"/>
          </p:nvPr>
        </p:nvSpPr>
        <p:spPr/>
        <p:txBody>
          <a:bodyPr/>
          <a:lstStyle/>
          <a:p>
            <a:fld id="{536E7D81-91C7-4EB3-98AD-C8B6ACF8B162}" type="datetimeFigureOut">
              <a:rPr lang="en-AU" smtClean="0"/>
              <a:t>4/01/2021</a:t>
            </a:fld>
            <a:endParaRPr lang="en-AU"/>
          </a:p>
        </p:txBody>
      </p:sp>
      <p:sp>
        <p:nvSpPr>
          <p:cNvPr id="6" name="Footer Placeholder 5">
            <a:extLst>
              <a:ext uri="{FF2B5EF4-FFF2-40B4-BE49-F238E27FC236}">
                <a16:creationId xmlns:a16="http://schemas.microsoft.com/office/drawing/2014/main" id="{FE639337-3724-4823-A701-B64973349FD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8880C3A-8C45-47B7-B6A9-D85DCA4BD34E}"/>
              </a:ext>
            </a:extLst>
          </p:cNvPr>
          <p:cNvSpPr>
            <a:spLocks noGrp="1"/>
          </p:cNvSpPr>
          <p:nvPr>
            <p:ph type="sldNum" sz="quarter" idx="12"/>
          </p:nvPr>
        </p:nvSpPr>
        <p:spPr/>
        <p:txBody>
          <a:bodyPr/>
          <a:lstStyle/>
          <a:p>
            <a:fld id="{65FA547D-ECEC-481D-98FA-7CEFD91C7EAE}" type="slidenum">
              <a:rPr lang="en-AU" smtClean="0"/>
              <a:t>‹#›</a:t>
            </a:fld>
            <a:endParaRPr lang="en-AU"/>
          </a:p>
        </p:txBody>
      </p:sp>
    </p:spTree>
    <p:extLst>
      <p:ext uri="{BB962C8B-B14F-4D97-AF65-F5344CB8AC3E}">
        <p14:creationId xmlns:p14="http://schemas.microsoft.com/office/powerpoint/2010/main" val="3913507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E55046-F820-4058-827C-AB7DF82F05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21699E2-43A2-4655-A3EB-04FC9C13AD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886AB3A-D2AA-4230-8AFB-9B3726B054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6E7D81-91C7-4EB3-98AD-C8B6ACF8B162}" type="datetimeFigureOut">
              <a:rPr lang="en-AU" smtClean="0"/>
              <a:t>4/01/2021</a:t>
            </a:fld>
            <a:endParaRPr lang="en-AU"/>
          </a:p>
        </p:txBody>
      </p:sp>
      <p:sp>
        <p:nvSpPr>
          <p:cNvPr id="5" name="Footer Placeholder 4">
            <a:extLst>
              <a:ext uri="{FF2B5EF4-FFF2-40B4-BE49-F238E27FC236}">
                <a16:creationId xmlns:a16="http://schemas.microsoft.com/office/drawing/2014/main" id="{F112C44E-46D0-4B07-90D5-79E9A21254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734EE848-8BE1-422E-A2C9-5F6772F651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FA547D-ECEC-481D-98FA-7CEFD91C7EAE}" type="slidenum">
              <a:rPr lang="en-AU" smtClean="0"/>
              <a:t>‹#›</a:t>
            </a:fld>
            <a:endParaRPr lang="en-AU"/>
          </a:p>
        </p:txBody>
      </p:sp>
    </p:spTree>
    <p:extLst>
      <p:ext uri="{BB962C8B-B14F-4D97-AF65-F5344CB8AC3E}">
        <p14:creationId xmlns:p14="http://schemas.microsoft.com/office/powerpoint/2010/main" val="3405067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4"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sldNum" idx="12"/>
          </p:nvPr>
        </p:nvSpPr>
        <p:spPr>
          <a:xfrm>
            <a:off x="11409045" y="6333135"/>
            <a:ext cx="731591" cy="524850"/>
          </a:xfrm>
          <a:prstGeom prst="rect">
            <a:avLst/>
          </a:prstGeom>
          <a:noFill/>
          <a:ln>
            <a:noFill/>
          </a:ln>
        </p:spPr>
        <p:txBody>
          <a:bodyPr spcFirstLastPara="1" wrap="square" lIns="243750" tIns="243750" rIns="243750" bIns="243750" anchor="t" anchorCtr="0">
            <a:noAutofit/>
          </a:bodyPr>
          <a:lstStyle>
            <a:lvl1pPr lvl="0" algn="r" rtl="0">
              <a:buNone/>
              <a:defRPr sz="1750">
                <a:solidFill>
                  <a:schemeClr val="tx1"/>
                </a:solidFill>
              </a:defRPr>
            </a:lvl1pPr>
            <a:lvl2pPr lvl="1" algn="r" rtl="0">
              <a:buNone/>
              <a:defRPr sz="1750">
                <a:solidFill>
                  <a:schemeClr val="tx1"/>
                </a:solidFill>
              </a:defRPr>
            </a:lvl2pPr>
            <a:lvl3pPr lvl="2" algn="r" rtl="0">
              <a:buNone/>
              <a:defRPr sz="1750">
                <a:solidFill>
                  <a:schemeClr val="tx1"/>
                </a:solidFill>
              </a:defRPr>
            </a:lvl3pPr>
            <a:lvl4pPr lvl="3" algn="r" rtl="0">
              <a:buNone/>
              <a:defRPr sz="1750">
                <a:solidFill>
                  <a:schemeClr val="tx1"/>
                </a:solidFill>
              </a:defRPr>
            </a:lvl4pPr>
            <a:lvl5pPr lvl="4" algn="r" rtl="0">
              <a:buNone/>
              <a:defRPr sz="1750">
                <a:solidFill>
                  <a:schemeClr val="tx1"/>
                </a:solidFill>
              </a:defRPr>
            </a:lvl5pPr>
            <a:lvl6pPr lvl="5" algn="r" rtl="0">
              <a:buNone/>
              <a:defRPr sz="1750">
                <a:solidFill>
                  <a:schemeClr val="tx1"/>
                </a:solidFill>
              </a:defRPr>
            </a:lvl6pPr>
            <a:lvl7pPr lvl="6" algn="r" rtl="0">
              <a:buNone/>
              <a:defRPr sz="1750">
                <a:solidFill>
                  <a:schemeClr val="tx1"/>
                </a:solidFill>
              </a:defRPr>
            </a:lvl7pPr>
            <a:lvl8pPr lvl="7" algn="r" rtl="0">
              <a:buNone/>
              <a:defRPr sz="1750">
                <a:solidFill>
                  <a:schemeClr val="tx1"/>
                </a:solidFill>
              </a:defRPr>
            </a:lvl8pPr>
            <a:lvl9pPr lvl="8" algn="r" rtl="0">
              <a:buNone/>
              <a:defRPr sz="1750">
                <a:solidFill>
                  <a:schemeClr val="tx1"/>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66769990"/>
      </p:ext>
    </p:extLst>
  </p:cSld>
  <p:clrMap bg1="lt1" tx1="dk1" bg2="dk2" tx2="lt2" accent1="accent1" accent2="accent2" accent3="accent3" accent4="accent4" accent5="accent5" accent6="accent6" hlink="hlink" folHlink="folHlink"/>
  <p:sldLayoutIdLst>
    <p:sldLayoutId id="2147483662" r:id="rId1"/>
    <p:sldLayoutId id="2147483666" r:id="rId2"/>
    <p:sldLayoutId id="2147483667"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s://cwe.mitre.org/data/definitions/540.html"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hyperlink" Target="https://cwe.mitre.org/data/definitions/250.html" TargetMode="External"/><Relationship Id="rId5" Type="http://schemas.openxmlformats.org/officeDocument/2006/relationships/hyperlink" Target="https://cwe.mitre.org/data/definitions/260.html" TargetMode="External"/><Relationship Id="rId4" Type="http://schemas.openxmlformats.org/officeDocument/2006/relationships/hyperlink" Target="https://cwe.mitre.org/data/definitions/521.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cwe.mitre.org/data/definitions/548.htm"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hyperlink" Target="https://cwe.mitre.org/data/definitions/22.html" TargetMode="External"/><Relationship Id="rId4" Type="http://schemas.openxmlformats.org/officeDocument/2006/relationships/hyperlink" Target="https://cwe.mitre.org/data/definitions/78.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http://192.168.1.110/wordpress"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Shape 2324"/>
        <p:cNvGrpSpPr/>
        <p:nvPr/>
      </p:nvGrpSpPr>
      <p:grpSpPr>
        <a:xfrm>
          <a:off x="0" y="0"/>
          <a:ext cx="0" cy="0"/>
          <a:chOff x="0" y="0"/>
          <a:chExt cx="0" cy="0"/>
        </a:xfrm>
      </p:grpSpPr>
      <p:sp>
        <p:nvSpPr>
          <p:cNvPr id="2325" name="Google Shape;2325;p136"/>
          <p:cNvSpPr txBox="1">
            <a:spLocks noGrp="1"/>
          </p:cNvSpPr>
          <p:nvPr>
            <p:ph type="title"/>
          </p:nvPr>
        </p:nvSpPr>
        <p:spPr>
          <a:xfrm>
            <a:off x="367276" y="2530434"/>
            <a:ext cx="11457450" cy="1056450"/>
          </a:xfrm>
          <a:prstGeom prst="rect">
            <a:avLst/>
          </a:prstGeom>
        </p:spPr>
        <p:txBody>
          <a:bodyPr spcFirstLastPara="1" vert="horz" wrap="square" lIns="121875" tIns="121875" rIns="121875" bIns="121875" rtlCol="0" anchor="t" anchorCtr="0">
            <a:noAutofit/>
          </a:bodyPr>
          <a:lstStyle/>
          <a:p>
            <a:r>
              <a:rPr lang="en-US" b="1" dirty="0">
                <a:latin typeface="Roboto"/>
                <a:ea typeface="Roboto"/>
                <a:cs typeface="Roboto"/>
                <a:sym typeface="Roboto"/>
              </a:rPr>
              <a:t>Final Engagement</a:t>
            </a:r>
            <a:endParaRPr dirty="0">
              <a:latin typeface="Roboto"/>
              <a:ea typeface="Roboto"/>
              <a:cs typeface="Roboto"/>
              <a:sym typeface="Roboto"/>
            </a:endParaRPr>
          </a:p>
          <a:p>
            <a:pPr algn="r"/>
            <a:r>
              <a:rPr lang="en-US" sz="3400" dirty="0">
                <a:latin typeface="Roboto"/>
                <a:ea typeface="Roboto"/>
                <a:cs typeface="Roboto"/>
                <a:sym typeface="Roboto"/>
              </a:rPr>
              <a:t>Attack, Defense &amp; Analysis of a Vulnerable Network</a:t>
            </a:r>
            <a:br>
              <a:rPr lang="en-US" sz="3400" dirty="0">
                <a:latin typeface="Roboto"/>
                <a:ea typeface="Roboto"/>
                <a:cs typeface="Roboto"/>
                <a:sym typeface="Roboto"/>
              </a:rPr>
            </a:br>
            <a:br>
              <a:rPr lang="en-US" sz="3400" dirty="0">
                <a:latin typeface="Roboto"/>
                <a:ea typeface="Roboto"/>
                <a:cs typeface="Roboto"/>
                <a:sym typeface="Roboto"/>
              </a:rPr>
            </a:br>
            <a:br>
              <a:rPr lang="en-US" sz="3400" dirty="0">
                <a:latin typeface="Roboto"/>
                <a:ea typeface="Roboto"/>
                <a:cs typeface="Roboto"/>
                <a:sym typeface="Roboto"/>
              </a:rPr>
            </a:br>
            <a:br>
              <a:rPr lang="en-US" sz="3400" dirty="0">
                <a:latin typeface="Roboto"/>
                <a:ea typeface="Roboto"/>
                <a:cs typeface="Roboto"/>
                <a:sym typeface="Roboto"/>
              </a:rPr>
            </a:br>
            <a:br>
              <a:rPr lang="en-US" sz="3400" dirty="0">
                <a:latin typeface="Roboto"/>
                <a:ea typeface="Roboto"/>
                <a:cs typeface="Roboto"/>
                <a:sym typeface="Roboto"/>
              </a:rPr>
            </a:br>
            <a:r>
              <a:rPr lang="en-US" sz="3400" dirty="0">
                <a:latin typeface="Roboto"/>
                <a:ea typeface="Roboto"/>
                <a:cs typeface="Roboto"/>
                <a:sym typeface="Roboto"/>
              </a:rPr>
              <a:t>Andrew Forrest</a:t>
            </a:r>
            <a:endParaRPr sz="3400" dirty="0">
              <a:latin typeface="Roboto"/>
              <a:ea typeface="Roboto"/>
              <a:cs typeface="Roboto"/>
              <a:sym typeface="Roboto"/>
            </a:endParaRPr>
          </a:p>
        </p:txBody>
      </p:sp>
      <p:sp>
        <p:nvSpPr>
          <p:cNvPr id="2326" name="Google Shape;2326;p136"/>
          <p:cNvSpPr txBox="1">
            <a:spLocks noGrp="1"/>
          </p:cNvSpPr>
          <p:nvPr>
            <p:ph type="sldNum" idx="12"/>
          </p:nvPr>
        </p:nvSpPr>
        <p:spPr>
          <a:xfrm>
            <a:off x="11475632" y="6609600"/>
            <a:ext cx="349050" cy="140850"/>
          </a:xfrm>
          <a:prstGeom prst="rect">
            <a:avLst/>
          </a:prstGeom>
        </p:spPr>
        <p:txBody>
          <a:bodyPr spcFirstLastPara="1" vert="horz" wrap="square" lIns="0" tIns="0" rIns="0" bIns="121875" rtlCol="0" anchor="t" anchorCtr="0">
            <a:noAutofit/>
          </a:bodyPr>
          <a:lstStyle/>
          <a:p>
            <a:fld id="{00000000-1234-1234-1234-123412341234}" type="slidenum">
              <a:rPr lang="en-US"/>
              <a:pPr/>
              <a:t>1</a:t>
            </a:fld>
            <a:endParaRPr/>
          </a:p>
        </p:txBody>
      </p:sp>
      <p:sp>
        <p:nvSpPr>
          <p:cNvPr id="2327" name="Google Shape;2327;p136"/>
          <p:cNvSpPr txBox="1">
            <a:spLocks noGrp="1"/>
          </p:cNvSpPr>
          <p:nvPr>
            <p:ph type="subTitle" idx="1"/>
          </p:nvPr>
        </p:nvSpPr>
        <p:spPr>
          <a:xfrm>
            <a:off x="-14808" y="6555534"/>
            <a:ext cx="10626450" cy="302400"/>
          </a:xfrm>
          <a:prstGeom prst="rect">
            <a:avLst/>
          </a:prstGeom>
        </p:spPr>
        <p:txBody>
          <a:bodyPr spcFirstLastPara="1" vert="horz" wrap="square" lIns="365675" tIns="60925" rIns="0" bIns="0" rtlCol="0" anchor="t" anchorCtr="0">
            <a:noAutofit/>
          </a:bodyPr>
          <a:lstStyle/>
          <a:p>
            <a:pPr marL="0" indent="0"/>
            <a:endParaRPr dirty="0"/>
          </a:p>
        </p:txBody>
      </p:sp>
    </p:spTree>
    <p:extLst>
      <p:ext uri="{BB962C8B-B14F-4D97-AF65-F5344CB8AC3E}">
        <p14:creationId xmlns:p14="http://schemas.microsoft.com/office/powerpoint/2010/main" val="1291089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sp>
        <p:nvSpPr>
          <p:cNvPr id="2399" name="Google Shape;2399;p145"/>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Exploitation: Hash of User Password in Table </a:t>
            </a:r>
            <a:r>
              <a:rPr lang="en-US" dirty="0" err="1"/>
              <a:t>wp_users</a:t>
            </a:r>
            <a:r>
              <a:rPr lang="en-US" dirty="0"/>
              <a:t> </a:t>
            </a:r>
            <a:endParaRPr dirty="0"/>
          </a:p>
        </p:txBody>
      </p:sp>
      <p:sp>
        <p:nvSpPr>
          <p:cNvPr id="2400" name="Google Shape;2400;p145"/>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10</a:t>
            </a:fld>
            <a:endParaRPr kern="0">
              <a:latin typeface="Arial"/>
              <a:cs typeface="Arial"/>
              <a:sym typeface="Arial"/>
            </a:endParaRPr>
          </a:p>
        </p:txBody>
      </p:sp>
      <p:sp>
        <p:nvSpPr>
          <p:cNvPr id="2401" name="Google Shape;2401;p145"/>
          <p:cNvSpPr txBox="1">
            <a:spLocks noGrp="1"/>
          </p:cNvSpPr>
          <p:nvPr>
            <p:ph type="body" idx="3"/>
          </p:nvPr>
        </p:nvSpPr>
        <p:spPr>
          <a:xfrm>
            <a:off x="353275" y="1147700"/>
            <a:ext cx="11471400" cy="5296643"/>
          </a:xfrm>
          <a:prstGeom prst="rect">
            <a:avLst/>
          </a:prstGeom>
        </p:spPr>
        <p:txBody>
          <a:bodyPr spcFirstLastPara="1" wrap="square" lIns="609500" tIns="0" rIns="609500" bIns="1218988" anchor="t" anchorCtr="0">
            <a:noAutofit/>
          </a:bodyPr>
          <a:lstStyle/>
          <a:p>
            <a:pPr marL="457200" indent="-254000">
              <a:lnSpc>
                <a:spcPct val="115000"/>
              </a:lnSpc>
              <a:spcBef>
                <a:spcPts val="500"/>
              </a:spcBef>
              <a:spcAft>
                <a:spcPts val="500"/>
              </a:spcAft>
              <a:buClr>
                <a:schemeClr val="dk1"/>
              </a:buClr>
              <a:buSzPts val="4400"/>
            </a:pPr>
            <a:r>
              <a:rPr lang="en-US" sz="2200" dirty="0">
                <a:latin typeface="Roboto" panose="020B0604020202020204" charset="0"/>
                <a:ea typeface="Roboto" panose="020B0604020202020204" charset="0"/>
              </a:rPr>
              <a:t>run query </a:t>
            </a:r>
            <a:r>
              <a:rPr lang="en-US" sz="2200" dirty="0" err="1">
                <a:latin typeface="Roboto" panose="020B0604020202020204" charset="0"/>
                <a:ea typeface="Roboto" panose="020B0604020202020204" charset="0"/>
              </a:rPr>
              <a:t>wordpress</a:t>
            </a:r>
            <a:r>
              <a:rPr lang="en-US" sz="2200" dirty="0">
                <a:latin typeface="Roboto" panose="020B0604020202020204" charset="0"/>
                <a:ea typeface="Roboto" panose="020B0604020202020204" charset="0"/>
              </a:rPr>
              <a:t> </a:t>
            </a:r>
            <a:r>
              <a:rPr lang="en-US" sz="2200" dirty="0" err="1">
                <a:latin typeface="Roboto" panose="020B0604020202020204" charset="0"/>
                <a:ea typeface="Roboto" panose="020B0604020202020204" charset="0"/>
              </a:rPr>
              <a:t>db</a:t>
            </a:r>
            <a:r>
              <a:rPr lang="en-US" sz="2200" dirty="0">
                <a:latin typeface="Roboto" panose="020B0604020202020204" charset="0"/>
                <a:ea typeface="Roboto" panose="020B0604020202020204" charset="0"/>
              </a:rPr>
              <a:t> to discover hash value of stevens' password</a:t>
            </a:r>
          </a:p>
          <a:p>
            <a:pPr marL="457200" indent="-254000">
              <a:lnSpc>
                <a:spcPct val="115000"/>
              </a:lnSpc>
              <a:spcBef>
                <a:spcPts val="500"/>
              </a:spcBef>
              <a:spcAft>
                <a:spcPts val="500"/>
              </a:spcAft>
              <a:buClr>
                <a:schemeClr val="dk1"/>
              </a:buClr>
              <a:buSzPts val="4400"/>
            </a:pPr>
            <a:r>
              <a:rPr lang="en-AU" sz="2200" dirty="0" err="1">
                <a:highlight>
                  <a:srgbClr val="C0C0C0"/>
                </a:highlight>
                <a:latin typeface="Consolas" panose="020B0609020204030204" pitchFamily="49" charset="0"/>
              </a:rPr>
              <a:t>mysql</a:t>
            </a:r>
            <a:r>
              <a:rPr lang="en-AU" sz="2200" dirty="0">
                <a:highlight>
                  <a:srgbClr val="C0C0C0"/>
                </a:highlight>
                <a:latin typeface="Consolas" panose="020B0609020204030204" pitchFamily="49" charset="0"/>
              </a:rPr>
              <a:t>&gt; ‘select </a:t>
            </a:r>
            <a:r>
              <a:rPr lang="en-AU" sz="2200" dirty="0" err="1">
                <a:highlight>
                  <a:srgbClr val="C0C0C0"/>
                </a:highlight>
                <a:latin typeface="Consolas" panose="020B0609020204030204" pitchFamily="49" charset="0"/>
              </a:rPr>
              <a:t>user_login</a:t>
            </a:r>
            <a:r>
              <a:rPr lang="en-AU" sz="2200" dirty="0">
                <a:highlight>
                  <a:srgbClr val="C0C0C0"/>
                </a:highlight>
                <a:latin typeface="Consolas" panose="020B0609020204030204" pitchFamily="49" charset="0"/>
              </a:rPr>
              <a:t>, </a:t>
            </a:r>
            <a:r>
              <a:rPr lang="en-AU" sz="2200" dirty="0" err="1">
                <a:highlight>
                  <a:srgbClr val="C0C0C0"/>
                </a:highlight>
                <a:latin typeface="Consolas" panose="020B0609020204030204" pitchFamily="49" charset="0"/>
              </a:rPr>
              <a:t>user_pass</a:t>
            </a:r>
            <a:r>
              <a:rPr lang="en-AU" sz="2200" dirty="0">
                <a:highlight>
                  <a:srgbClr val="C0C0C0"/>
                </a:highlight>
                <a:latin typeface="Consolas" panose="020B0609020204030204" pitchFamily="49" charset="0"/>
              </a:rPr>
              <a:t> from </a:t>
            </a:r>
            <a:r>
              <a:rPr lang="en-AU" sz="2200" dirty="0" err="1">
                <a:highlight>
                  <a:srgbClr val="C0C0C0"/>
                </a:highlight>
                <a:latin typeface="Consolas" panose="020B0609020204030204" pitchFamily="49" charset="0"/>
              </a:rPr>
              <a:t>wp_users</a:t>
            </a:r>
            <a:r>
              <a:rPr lang="en-AU" sz="2200" dirty="0">
                <a:highlight>
                  <a:srgbClr val="C0C0C0"/>
                </a:highlight>
                <a:latin typeface="Consolas" panose="020B0609020204030204" pitchFamily="49" charset="0"/>
              </a:rPr>
              <a:t>;'</a:t>
            </a:r>
            <a:endParaRPr lang="en-US" sz="2200" dirty="0">
              <a:solidFill>
                <a:schemeClr val="dk1"/>
              </a:solidFill>
              <a:highlight>
                <a:srgbClr val="C0C0C0"/>
              </a:highlight>
            </a:endParaRPr>
          </a:p>
          <a:p>
            <a:pPr marL="457200" indent="-254000">
              <a:lnSpc>
                <a:spcPct val="115000"/>
              </a:lnSpc>
              <a:spcBef>
                <a:spcPts val="500"/>
              </a:spcBef>
              <a:spcAft>
                <a:spcPts val="500"/>
              </a:spcAft>
              <a:buClr>
                <a:schemeClr val="dk1"/>
              </a:buClr>
              <a:buSzPts val="4400"/>
            </a:pPr>
            <a:r>
              <a:rPr lang="en-US" sz="2200" dirty="0">
                <a:latin typeface="Roboto" panose="020B0604020202020204" charset="0"/>
                <a:ea typeface="Roboto" panose="020B0604020202020204" charset="0"/>
              </a:rPr>
              <a:t>Use John The Ripper to </a:t>
            </a:r>
            <a:r>
              <a:rPr lang="en-US" sz="2200" dirty="0" err="1">
                <a:latin typeface="Roboto" panose="020B0604020202020204" charset="0"/>
                <a:ea typeface="Roboto" panose="020B0604020202020204" charset="0"/>
              </a:rPr>
              <a:t>unhash</a:t>
            </a:r>
            <a:r>
              <a:rPr lang="en-US" sz="2200" dirty="0">
                <a:latin typeface="Roboto" panose="020B0604020202020204" charset="0"/>
                <a:ea typeface="Roboto" panose="020B0604020202020204" charset="0"/>
              </a:rPr>
              <a:t> the password of user steven</a:t>
            </a:r>
          </a:p>
          <a:p>
            <a:pPr marL="457200" indent="-254000">
              <a:lnSpc>
                <a:spcPct val="115000"/>
              </a:lnSpc>
              <a:spcBef>
                <a:spcPts val="500"/>
              </a:spcBef>
              <a:spcAft>
                <a:spcPts val="500"/>
              </a:spcAft>
              <a:buClr>
                <a:schemeClr val="dk1"/>
              </a:buClr>
              <a:buSzPts val="4400"/>
            </a:pPr>
            <a:r>
              <a:rPr lang="en-US" sz="2200" dirty="0">
                <a:highlight>
                  <a:srgbClr val="C0C0C0"/>
                </a:highlight>
                <a:latin typeface="Roboto" panose="020B0604020202020204" charset="0"/>
                <a:ea typeface="Roboto" panose="020B0604020202020204" charset="0"/>
              </a:rPr>
              <a:t>'john --wordlist=/root/Downloads/rockyou.txt /root/Downloads/wp_hashes.txt’</a:t>
            </a:r>
          </a:p>
          <a:p>
            <a:pPr marL="457200" indent="-254000">
              <a:lnSpc>
                <a:spcPct val="115000"/>
              </a:lnSpc>
              <a:spcBef>
                <a:spcPts val="500"/>
              </a:spcBef>
              <a:spcAft>
                <a:spcPts val="500"/>
              </a:spcAft>
              <a:buClr>
                <a:schemeClr val="dk1"/>
              </a:buClr>
              <a:buSzPts val="4400"/>
            </a:pPr>
            <a:r>
              <a:rPr lang="en-US" sz="2200" dirty="0">
                <a:solidFill>
                  <a:schemeClr val="dk1"/>
                </a:solidFill>
              </a:rPr>
              <a:t>login as steven</a:t>
            </a:r>
          </a:p>
          <a:p>
            <a:pPr marL="457200" indent="-254000">
              <a:lnSpc>
                <a:spcPct val="115000"/>
              </a:lnSpc>
              <a:spcBef>
                <a:spcPts val="500"/>
              </a:spcBef>
              <a:spcAft>
                <a:spcPts val="500"/>
              </a:spcAft>
              <a:buClr>
                <a:schemeClr val="dk1"/>
              </a:buClr>
              <a:buSzPts val="4400"/>
            </a:pPr>
            <a:r>
              <a:rPr lang="en-US" sz="2200" dirty="0" err="1">
                <a:solidFill>
                  <a:schemeClr val="dk1"/>
                </a:solidFill>
                <a:highlight>
                  <a:srgbClr val="C0C0C0"/>
                </a:highlight>
              </a:rPr>
              <a:t>ssh</a:t>
            </a:r>
            <a:r>
              <a:rPr lang="en-US" sz="2200" dirty="0">
                <a:solidFill>
                  <a:schemeClr val="dk1"/>
                </a:solidFill>
                <a:highlight>
                  <a:srgbClr val="C0C0C0"/>
                </a:highlight>
              </a:rPr>
              <a:t> steven@192.168.110</a:t>
            </a:r>
            <a:endParaRPr sz="2200" dirty="0">
              <a:solidFill>
                <a:schemeClr val="dk1"/>
              </a:solidFill>
              <a:highlight>
                <a:srgbClr val="C0C0C0"/>
              </a:highlight>
            </a:endParaRPr>
          </a:p>
        </p:txBody>
      </p:sp>
      <p:pic>
        <p:nvPicPr>
          <p:cNvPr id="2" name="Picture 1">
            <a:extLst>
              <a:ext uri="{FF2B5EF4-FFF2-40B4-BE49-F238E27FC236}">
                <a16:creationId xmlns:a16="http://schemas.microsoft.com/office/drawing/2014/main" id="{B104EC42-EAC6-4DEF-9982-7E01387CAC71}"/>
              </a:ext>
            </a:extLst>
          </p:cNvPr>
          <p:cNvPicPr>
            <a:picLocks noChangeAspect="1"/>
          </p:cNvPicPr>
          <p:nvPr/>
        </p:nvPicPr>
        <p:blipFill>
          <a:blip r:embed="rId3"/>
          <a:stretch>
            <a:fillRect/>
          </a:stretch>
        </p:blipFill>
        <p:spPr>
          <a:xfrm>
            <a:off x="5449562" y="3138147"/>
            <a:ext cx="6140657" cy="1923710"/>
          </a:xfrm>
          <a:prstGeom prst="rect">
            <a:avLst/>
          </a:prstGeom>
        </p:spPr>
      </p:pic>
      <p:pic>
        <p:nvPicPr>
          <p:cNvPr id="3" name="Picture 2">
            <a:extLst>
              <a:ext uri="{FF2B5EF4-FFF2-40B4-BE49-F238E27FC236}">
                <a16:creationId xmlns:a16="http://schemas.microsoft.com/office/drawing/2014/main" id="{E6965EEE-0CA4-4C0F-A562-504FD703E9F7}"/>
              </a:ext>
            </a:extLst>
          </p:cNvPr>
          <p:cNvPicPr>
            <a:picLocks noChangeAspect="1"/>
          </p:cNvPicPr>
          <p:nvPr/>
        </p:nvPicPr>
        <p:blipFill>
          <a:blip r:embed="rId4"/>
          <a:stretch>
            <a:fillRect/>
          </a:stretch>
        </p:blipFill>
        <p:spPr>
          <a:xfrm>
            <a:off x="601782" y="4735753"/>
            <a:ext cx="9695157" cy="1784791"/>
          </a:xfrm>
          <a:prstGeom prst="rect">
            <a:avLst/>
          </a:prstGeom>
        </p:spPr>
      </p:pic>
    </p:spTree>
    <p:extLst>
      <p:ext uri="{BB962C8B-B14F-4D97-AF65-F5344CB8AC3E}">
        <p14:creationId xmlns:p14="http://schemas.microsoft.com/office/powerpoint/2010/main" val="3738722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5"/>
        <p:cNvGrpSpPr/>
        <p:nvPr/>
      </p:nvGrpSpPr>
      <p:grpSpPr>
        <a:xfrm>
          <a:off x="0" y="0"/>
          <a:ext cx="0" cy="0"/>
          <a:chOff x="0" y="0"/>
          <a:chExt cx="0" cy="0"/>
        </a:xfrm>
      </p:grpSpPr>
      <p:pic>
        <p:nvPicPr>
          <p:cNvPr id="2406" name="Google Shape;2406;p146"/>
          <p:cNvPicPr preferRelativeResize="0"/>
          <p:nvPr/>
        </p:nvPicPr>
        <p:blipFill>
          <a:blip r:embed="rId3">
            <a:alphaModFix/>
          </a:blip>
          <a:stretch>
            <a:fillRect/>
          </a:stretch>
        </p:blipFill>
        <p:spPr>
          <a:xfrm>
            <a:off x="367255" y="386534"/>
            <a:ext cx="11457412" cy="6123224"/>
          </a:xfrm>
          <a:prstGeom prst="rect">
            <a:avLst/>
          </a:prstGeom>
          <a:noFill/>
          <a:ln>
            <a:noFill/>
          </a:ln>
        </p:spPr>
      </p:pic>
      <p:sp>
        <p:nvSpPr>
          <p:cNvPr id="2407" name="Google Shape;2407;p146"/>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11</a:t>
            </a:fld>
            <a:endParaRPr sz="800"/>
          </a:p>
        </p:txBody>
      </p:sp>
      <p:sp>
        <p:nvSpPr>
          <p:cNvPr id="2408" name="Google Shape;2408;p146"/>
          <p:cNvSpPr txBox="1">
            <a:spLocks noGrp="1"/>
          </p:cNvSpPr>
          <p:nvPr>
            <p:ph type="title"/>
          </p:nvPr>
        </p:nvSpPr>
        <p:spPr>
          <a:xfrm>
            <a:off x="367259" y="2468134"/>
            <a:ext cx="11457450" cy="1372800"/>
          </a:xfrm>
          <a:prstGeom prst="rect">
            <a:avLst/>
          </a:prstGeom>
        </p:spPr>
        <p:txBody>
          <a:bodyPr spcFirstLastPara="1" wrap="square" lIns="121875" tIns="121875" rIns="121875" bIns="121875" anchor="t" anchorCtr="0">
            <a:noAutofit/>
          </a:bodyPr>
          <a:lstStyle/>
          <a:p>
            <a:pPr>
              <a:buClr>
                <a:schemeClr val="dk1"/>
              </a:buClr>
              <a:buSzPts val="1100"/>
            </a:pPr>
            <a:r>
              <a:rPr lang="en-US">
                <a:solidFill>
                  <a:schemeClr val="lt1"/>
                </a:solidFill>
              </a:rPr>
              <a:t>Avoiding Detection</a:t>
            </a:r>
            <a:endParaRPr b="1"/>
          </a:p>
          <a:p>
            <a:endParaRPr>
              <a:latin typeface="Roboto Light"/>
              <a:ea typeface="Roboto Light"/>
              <a:cs typeface="Roboto Light"/>
              <a:sym typeface="Roboto Light"/>
            </a:endParaRPr>
          </a:p>
        </p:txBody>
      </p:sp>
      <p:sp>
        <p:nvSpPr>
          <p:cNvPr id="2409" name="Google Shape;2409;p146"/>
          <p:cNvSpPr txBox="1">
            <a:spLocks noGrp="1"/>
          </p:cNvSpPr>
          <p:nvPr>
            <p:ph type="subTitle" idx="1"/>
          </p:nvPr>
        </p:nvSpPr>
        <p:spPr>
          <a:xfrm>
            <a:off x="-42123" y="17481422"/>
            <a:ext cx="28329750" cy="806400"/>
          </a:xfrm>
          <a:prstGeom prst="rect">
            <a:avLst/>
          </a:prstGeom>
        </p:spPr>
        <p:txBody>
          <a:bodyPr spcFirstLastPara="1" wrap="square" lIns="365675" tIns="60925" rIns="0" bIns="0" anchor="t" anchorCtr="0">
            <a:noAutofit/>
          </a:bodyPr>
          <a:lstStyle/>
          <a:p>
            <a:endParaRPr/>
          </a:p>
        </p:txBody>
      </p:sp>
    </p:spTree>
    <p:extLst>
      <p:ext uri="{BB962C8B-B14F-4D97-AF65-F5344CB8AC3E}">
        <p14:creationId xmlns:p14="http://schemas.microsoft.com/office/powerpoint/2010/main" val="4282194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3"/>
        <p:cNvGrpSpPr/>
        <p:nvPr/>
      </p:nvGrpSpPr>
      <p:grpSpPr>
        <a:xfrm>
          <a:off x="0" y="0"/>
          <a:ext cx="0" cy="0"/>
          <a:chOff x="0" y="0"/>
          <a:chExt cx="0" cy="0"/>
        </a:xfrm>
      </p:grpSpPr>
      <p:sp>
        <p:nvSpPr>
          <p:cNvPr id="2414" name="Google Shape;2414;p147"/>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Stealth Exploitation of Excessive HTTP Requests</a:t>
            </a:r>
            <a:endParaRPr b="1" dirty="0">
              <a:latin typeface="Roboto"/>
              <a:ea typeface="Roboto"/>
              <a:cs typeface="Roboto"/>
              <a:sym typeface="Roboto"/>
            </a:endParaRPr>
          </a:p>
        </p:txBody>
      </p:sp>
      <p:sp>
        <p:nvSpPr>
          <p:cNvPr id="2415" name="Google Shape;2415;p147"/>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12</a:t>
            </a:fld>
            <a:endParaRPr kern="0">
              <a:latin typeface="Arial"/>
              <a:cs typeface="Arial"/>
              <a:sym typeface="Arial"/>
            </a:endParaRPr>
          </a:p>
        </p:txBody>
      </p:sp>
      <p:sp>
        <p:nvSpPr>
          <p:cNvPr id="2416" name="Google Shape;2416;p147"/>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buNone/>
            </a:pPr>
            <a:r>
              <a:rPr lang="en-US" sz="2200" b="1" dirty="0">
                <a:solidFill>
                  <a:schemeClr val="dk1"/>
                </a:solidFill>
              </a:rPr>
              <a:t>Monitoring Overview</a:t>
            </a:r>
            <a:endParaRPr sz="2200" dirty="0">
              <a:solidFill>
                <a:schemeClr val="dk1"/>
              </a:solidFill>
            </a:endParaRPr>
          </a:p>
          <a:p>
            <a:pPr indent="-254000">
              <a:lnSpc>
                <a:spcPct val="115000"/>
              </a:lnSpc>
              <a:spcBef>
                <a:spcPts val="600"/>
              </a:spcBef>
              <a:buClr>
                <a:schemeClr val="dk1"/>
              </a:buClr>
              <a:buSzPts val="4400"/>
            </a:pPr>
            <a:r>
              <a:rPr lang="en-US" sz="2200" dirty="0">
                <a:solidFill>
                  <a:schemeClr val="dk1"/>
                </a:solidFill>
              </a:rPr>
              <a:t>Excessive HTTP Errors alert detected this exploit</a:t>
            </a:r>
            <a:endParaRPr sz="2200" dirty="0">
              <a:solidFill>
                <a:schemeClr val="dk1"/>
              </a:solidFill>
            </a:endParaRPr>
          </a:p>
          <a:p>
            <a:pPr indent="-254000">
              <a:lnSpc>
                <a:spcPct val="115000"/>
              </a:lnSpc>
              <a:spcBef>
                <a:spcPts val="500"/>
              </a:spcBef>
              <a:buClr>
                <a:schemeClr val="dk1"/>
              </a:buClr>
              <a:buSzPts val="4400"/>
            </a:pPr>
            <a:r>
              <a:rPr lang="it-IT" sz="2200" dirty="0">
                <a:solidFill>
                  <a:schemeClr val="dk1"/>
                </a:solidFill>
              </a:rPr>
              <a:t>Metric: http.response.status_code</a:t>
            </a:r>
          </a:p>
          <a:p>
            <a:pPr indent="-254000">
              <a:lnSpc>
                <a:spcPct val="115000"/>
              </a:lnSpc>
              <a:spcBef>
                <a:spcPts val="500"/>
              </a:spcBef>
              <a:buClr>
                <a:schemeClr val="dk1"/>
              </a:buClr>
              <a:buSzPts val="4400"/>
            </a:pPr>
            <a:r>
              <a:rPr lang="en-US" sz="2200" dirty="0">
                <a:solidFill>
                  <a:schemeClr val="dk1"/>
                </a:solidFill>
              </a:rPr>
              <a:t>Threshold: 400 in the last 5 minutes</a:t>
            </a:r>
          </a:p>
          <a:p>
            <a:pPr marL="0" indent="0">
              <a:lnSpc>
                <a:spcPct val="115000"/>
              </a:lnSpc>
              <a:spcBef>
                <a:spcPts val="500"/>
              </a:spcBef>
              <a:buClr>
                <a:schemeClr val="dk1"/>
              </a:buClr>
              <a:buSzPts val="4400"/>
              <a:buNone/>
            </a:pPr>
            <a:endParaRPr sz="2200" dirty="0">
              <a:solidFill>
                <a:schemeClr val="dk1"/>
              </a:solidFill>
            </a:endParaRPr>
          </a:p>
          <a:p>
            <a:pPr marL="0" indent="0">
              <a:spcBef>
                <a:spcPts val="600"/>
              </a:spcBef>
              <a:buNone/>
            </a:pPr>
            <a:r>
              <a:rPr lang="en-US" sz="2200" b="1" dirty="0">
                <a:solidFill>
                  <a:schemeClr val="dk1"/>
                </a:solidFill>
              </a:rPr>
              <a:t>Mitigating Detection</a:t>
            </a:r>
            <a:endParaRPr sz="2200" b="1" dirty="0">
              <a:solidFill>
                <a:schemeClr val="dk1"/>
              </a:solidFill>
            </a:endParaRPr>
          </a:p>
          <a:p>
            <a:pPr indent="-254000">
              <a:lnSpc>
                <a:spcPct val="115000"/>
              </a:lnSpc>
              <a:spcBef>
                <a:spcPts val="600"/>
              </a:spcBef>
              <a:buClr>
                <a:schemeClr val="dk1"/>
              </a:buClr>
              <a:buSzPts val="4400"/>
            </a:pPr>
            <a:r>
              <a:rPr lang="en-US" sz="2200" dirty="0">
                <a:solidFill>
                  <a:schemeClr val="dk1"/>
                </a:solidFill>
              </a:rPr>
              <a:t>Reduced intensity may execute the same exploit without triggering the alert</a:t>
            </a:r>
            <a:endParaRPr sz="2200" dirty="0">
              <a:solidFill>
                <a:schemeClr val="dk1"/>
              </a:solidFill>
            </a:endParaRPr>
          </a:p>
          <a:p>
            <a:pPr indent="-254000">
              <a:lnSpc>
                <a:spcPct val="115000"/>
              </a:lnSpc>
              <a:spcBef>
                <a:spcPts val="500"/>
              </a:spcBef>
              <a:buClr>
                <a:schemeClr val="dk1"/>
              </a:buClr>
              <a:buSzPts val="4400"/>
            </a:pPr>
            <a:r>
              <a:rPr lang="en-US" sz="2200" dirty="0" err="1">
                <a:solidFill>
                  <a:schemeClr val="dk1"/>
                </a:solidFill>
              </a:rPr>
              <a:t>Sucuri</a:t>
            </a:r>
            <a:r>
              <a:rPr lang="en-US" sz="2200" dirty="0">
                <a:solidFill>
                  <a:schemeClr val="dk1"/>
                </a:solidFill>
              </a:rPr>
              <a:t> and Pentest-Tools </a:t>
            </a:r>
            <a:r>
              <a:rPr lang="en-US" sz="2200" dirty="0" err="1">
                <a:solidFill>
                  <a:schemeClr val="dk1"/>
                </a:solidFill>
              </a:rPr>
              <a:t>wpscanner</a:t>
            </a:r>
            <a:r>
              <a:rPr lang="en-US" sz="2200" dirty="0">
                <a:solidFill>
                  <a:schemeClr val="dk1"/>
                </a:solidFill>
              </a:rPr>
              <a:t> are alternative </a:t>
            </a:r>
            <a:r>
              <a:rPr lang="en-US" sz="2200" dirty="0" err="1">
                <a:solidFill>
                  <a:schemeClr val="dk1"/>
                </a:solidFill>
              </a:rPr>
              <a:t>wordpress</a:t>
            </a:r>
            <a:r>
              <a:rPr lang="en-US" sz="2200" dirty="0">
                <a:solidFill>
                  <a:schemeClr val="dk1"/>
                </a:solidFill>
              </a:rPr>
              <a:t> enumeration tools</a:t>
            </a:r>
            <a:endParaRPr sz="2200" dirty="0">
              <a:solidFill>
                <a:schemeClr val="dk1"/>
              </a:solidFill>
            </a:endParaRPr>
          </a:p>
          <a:p>
            <a:pPr indent="-254000">
              <a:lnSpc>
                <a:spcPct val="115000"/>
              </a:lnSpc>
              <a:spcBef>
                <a:spcPts val="500"/>
              </a:spcBef>
              <a:spcAft>
                <a:spcPts val="500"/>
              </a:spcAft>
              <a:buClr>
                <a:schemeClr val="dk1"/>
              </a:buClr>
              <a:buSzPts val="4400"/>
            </a:pPr>
            <a:r>
              <a:rPr lang="en-US" sz="2200" dirty="0">
                <a:solidFill>
                  <a:schemeClr val="dk1"/>
                </a:solidFill>
              </a:rPr>
              <a:t>As detection is based on an alert from Kibana, an attacker could DOS the Capstone Server to avoid detection of his work on the Target machines</a:t>
            </a:r>
            <a:endParaRPr sz="2200" dirty="0">
              <a:solidFill>
                <a:schemeClr val="dk1"/>
              </a:solidFill>
            </a:endParaRPr>
          </a:p>
        </p:txBody>
      </p:sp>
    </p:spTree>
    <p:extLst>
      <p:ext uri="{BB962C8B-B14F-4D97-AF65-F5344CB8AC3E}">
        <p14:creationId xmlns:p14="http://schemas.microsoft.com/office/powerpoint/2010/main" val="939622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0"/>
        <p:cNvGrpSpPr/>
        <p:nvPr/>
      </p:nvGrpSpPr>
      <p:grpSpPr>
        <a:xfrm>
          <a:off x="0" y="0"/>
          <a:ext cx="0" cy="0"/>
          <a:chOff x="0" y="0"/>
          <a:chExt cx="0" cy="0"/>
        </a:xfrm>
      </p:grpSpPr>
      <p:sp>
        <p:nvSpPr>
          <p:cNvPr id="2421" name="Google Shape;2421;p148"/>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Stealth Exploitation of Unrestricted Authentication Attempts</a:t>
            </a:r>
            <a:endParaRPr dirty="0"/>
          </a:p>
        </p:txBody>
      </p:sp>
      <p:sp>
        <p:nvSpPr>
          <p:cNvPr id="2422" name="Google Shape;2422;p148"/>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13</a:t>
            </a:fld>
            <a:endParaRPr kern="0">
              <a:latin typeface="Arial"/>
              <a:cs typeface="Arial"/>
              <a:sym typeface="Arial"/>
            </a:endParaRPr>
          </a:p>
        </p:txBody>
      </p:sp>
      <p:sp>
        <p:nvSpPr>
          <p:cNvPr id="2423" name="Google Shape;2423;p148"/>
          <p:cNvSpPr txBox="1">
            <a:spLocks noGrp="1"/>
          </p:cNvSpPr>
          <p:nvPr>
            <p:ph type="body" idx="3"/>
          </p:nvPr>
        </p:nvSpPr>
        <p:spPr>
          <a:xfrm>
            <a:off x="353282" y="1193925"/>
            <a:ext cx="11471400" cy="4933350"/>
          </a:xfrm>
          <a:prstGeom prst="rect">
            <a:avLst/>
          </a:prstGeom>
        </p:spPr>
        <p:txBody>
          <a:bodyPr spcFirstLastPara="1" wrap="square" lIns="609500" tIns="0" rIns="609500" bIns="1218988" anchor="t" anchorCtr="0">
            <a:noAutofit/>
          </a:bodyPr>
          <a:lstStyle/>
          <a:p>
            <a:pPr marL="0" indent="0">
              <a:buNone/>
            </a:pPr>
            <a:r>
              <a:rPr lang="en-US" sz="2200" b="1" dirty="0">
                <a:solidFill>
                  <a:schemeClr val="dk1"/>
                </a:solidFill>
              </a:rPr>
              <a:t>Monitoring Overview</a:t>
            </a:r>
            <a:endParaRPr sz="2200" dirty="0">
              <a:solidFill>
                <a:schemeClr val="dk1"/>
              </a:solidFill>
            </a:endParaRPr>
          </a:p>
          <a:p>
            <a:pPr indent="-254000">
              <a:lnSpc>
                <a:spcPct val="115000"/>
              </a:lnSpc>
              <a:spcBef>
                <a:spcPts val="600"/>
              </a:spcBef>
              <a:buClr>
                <a:schemeClr val="dk1"/>
              </a:buClr>
              <a:buSzPts val="4400"/>
            </a:pPr>
            <a:r>
              <a:rPr lang="en-US" sz="2200" dirty="0">
                <a:solidFill>
                  <a:schemeClr val="dk1"/>
                </a:solidFill>
              </a:rPr>
              <a:t>Excessive Login Requests detected this exploit </a:t>
            </a:r>
            <a:endParaRPr sz="2200" dirty="0">
              <a:solidFill>
                <a:schemeClr val="dk1"/>
              </a:solidFill>
            </a:endParaRPr>
          </a:p>
          <a:p>
            <a:pPr indent="-254000">
              <a:lnSpc>
                <a:spcPct val="115000"/>
              </a:lnSpc>
              <a:spcBef>
                <a:spcPts val="500"/>
              </a:spcBef>
              <a:buClr>
                <a:schemeClr val="dk1"/>
              </a:buClr>
              <a:buSzPts val="4400"/>
            </a:pPr>
            <a:r>
              <a:rPr lang="en-US" sz="2200" dirty="0">
                <a:solidFill>
                  <a:schemeClr val="dk1"/>
                </a:solidFill>
              </a:rPr>
              <a:t>They measure the user.name Metric</a:t>
            </a:r>
            <a:endParaRPr lang="en-AU" sz="900" dirty="0">
              <a:latin typeface="Arial" panose="020B0604020202020204" pitchFamily="34" charset="0"/>
              <a:ea typeface="Arial" panose="020B0604020202020204" pitchFamily="34" charset="0"/>
            </a:endParaRPr>
          </a:p>
          <a:p>
            <a:pPr indent="-254000">
              <a:lnSpc>
                <a:spcPct val="115000"/>
              </a:lnSpc>
              <a:spcBef>
                <a:spcPts val="500"/>
              </a:spcBef>
              <a:buClr>
                <a:schemeClr val="dk1"/>
              </a:buClr>
              <a:buSzPts val="4400"/>
            </a:pPr>
            <a:r>
              <a:rPr lang="en-US" sz="2200" dirty="0">
                <a:solidFill>
                  <a:schemeClr val="dk1"/>
                </a:solidFill>
              </a:rPr>
              <a:t>Threshold: 10 in last 1 minute</a:t>
            </a:r>
          </a:p>
          <a:p>
            <a:pPr marL="0" indent="0">
              <a:lnSpc>
                <a:spcPct val="115000"/>
              </a:lnSpc>
              <a:spcBef>
                <a:spcPts val="500"/>
              </a:spcBef>
              <a:buClr>
                <a:schemeClr val="dk1"/>
              </a:buClr>
              <a:buSzPts val="4400"/>
              <a:buNone/>
            </a:pPr>
            <a:endParaRPr sz="2200" dirty="0">
              <a:solidFill>
                <a:schemeClr val="dk1"/>
              </a:solidFill>
            </a:endParaRPr>
          </a:p>
          <a:p>
            <a:pPr marL="0" indent="0">
              <a:spcBef>
                <a:spcPts val="600"/>
              </a:spcBef>
              <a:buNone/>
            </a:pPr>
            <a:r>
              <a:rPr lang="en-US" sz="2200" b="1" dirty="0">
                <a:solidFill>
                  <a:schemeClr val="dk1"/>
                </a:solidFill>
              </a:rPr>
              <a:t>Mitigating Detection</a:t>
            </a:r>
            <a:endParaRPr sz="2200" b="1" dirty="0">
              <a:solidFill>
                <a:schemeClr val="dk1"/>
              </a:solidFill>
            </a:endParaRPr>
          </a:p>
          <a:p>
            <a:pPr indent="-254000">
              <a:lnSpc>
                <a:spcPct val="115000"/>
              </a:lnSpc>
              <a:spcBef>
                <a:spcPts val="600"/>
              </a:spcBef>
              <a:buClr>
                <a:schemeClr val="dk1"/>
              </a:buClr>
              <a:buSzPts val="4400"/>
            </a:pPr>
            <a:r>
              <a:rPr lang="en-US" sz="2200" dirty="0">
                <a:solidFill>
                  <a:schemeClr val="dk1"/>
                </a:solidFill>
              </a:rPr>
              <a:t>To avoid triggering the alert would require a less attempts in the period</a:t>
            </a:r>
            <a:endParaRPr sz="2200" dirty="0">
              <a:solidFill>
                <a:schemeClr val="dk1"/>
              </a:solidFill>
            </a:endParaRPr>
          </a:p>
          <a:p>
            <a:pPr indent="-254000">
              <a:lnSpc>
                <a:spcPct val="115000"/>
              </a:lnSpc>
              <a:spcBef>
                <a:spcPts val="500"/>
              </a:spcBef>
              <a:buClr>
                <a:schemeClr val="dk1"/>
              </a:buClr>
              <a:buSzPts val="4400"/>
            </a:pPr>
            <a:r>
              <a:rPr lang="en-US" sz="2200" dirty="0">
                <a:solidFill>
                  <a:schemeClr val="dk1"/>
                </a:solidFill>
              </a:rPr>
              <a:t>Brute force is still required however better intel may allow intelligent guessing</a:t>
            </a:r>
            <a:endParaRPr sz="2200" dirty="0">
              <a:solidFill>
                <a:schemeClr val="dk1"/>
              </a:solidFill>
            </a:endParaRPr>
          </a:p>
          <a:p>
            <a:pPr indent="-254000">
              <a:lnSpc>
                <a:spcPct val="115000"/>
              </a:lnSpc>
              <a:spcBef>
                <a:spcPts val="500"/>
              </a:spcBef>
              <a:spcAft>
                <a:spcPts val="500"/>
              </a:spcAft>
              <a:buClr>
                <a:schemeClr val="dk1"/>
              </a:buClr>
              <a:buSzPts val="4400"/>
            </a:pPr>
            <a:r>
              <a:rPr lang="en-US" sz="2200" dirty="0">
                <a:solidFill>
                  <a:schemeClr val="dk1"/>
                </a:solidFill>
              </a:rPr>
              <a:t>2FA can be compromised if an attacker has knowledge of the method in use</a:t>
            </a:r>
          </a:p>
          <a:p>
            <a:pPr marL="0" indent="0">
              <a:lnSpc>
                <a:spcPct val="115000"/>
              </a:lnSpc>
              <a:spcBef>
                <a:spcPts val="500"/>
              </a:spcBef>
              <a:spcAft>
                <a:spcPts val="500"/>
              </a:spcAft>
              <a:buClr>
                <a:schemeClr val="dk1"/>
              </a:buClr>
              <a:buSzPts val="4400"/>
              <a:buNone/>
            </a:pPr>
            <a:endParaRPr lang="en-US" sz="1000" b="1" dirty="0"/>
          </a:p>
          <a:p>
            <a:pPr marL="0" indent="0">
              <a:lnSpc>
                <a:spcPct val="115000"/>
              </a:lnSpc>
              <a:spcBef>
                <a:spcPts val="500"/>
              </a:spcBef>
              <a:spcAft>
                <a:spcPts val="500"/>
              </a:spcAft>
              <a:buClr>
                <a:schemeClr val="dk1"/>
              </a:buClr>
              <a:buSzPts val="4400"/>
              <a:buNone/>
            </a:pPr>
            <a:r>
              <a:rPr lang="en-US" sz="2200" b="1" dirty="0"/>
              <a:t>CWE-307: Improper Restriction of Excessive Authentication Attempts</a:t>
            </a:r>
            <a:endParaRPr sz="2200" dirty="0">
              <a:solidFill>
                <a:schemeClr val="dk1"/>
              </a:solidFill>
            </a:endParaRPr>
          </a:p>
        </p:txBody>
      </p:sp>
    </p:spTree>
    <p:extLst>
      <p:ext uri="{BB962C8B-B14F-4D97-AF65-F5344CB8AC3E}">
        <p14:creationId xmlns:p14="http://schemas.microsoft.com/office/powerpoint/2010/main" val="551693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7"/>
        <p:cNvGrpSpPr/>
        <p:nvPr/>
      </p:nvGrpSpPr>
      <p:grpSpPr>
        <a:xfrm>
          <a:off x="0" y="0"/>
          <a:ext cx="0" cy="0"/>
          <a:chOff x="0" y="0"/>
          <a:chExt cx="0" cy="0"/>
        </a:xfrm>
      </p:grpSpPr>
      <p:sp>
        <p:nvSpPr>
          <p:cNvPr id="2428" name="Google Shape;2428;p149"/>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Stealth Exploitation of Unrestricted Upload of Dangerous File</a:t>
            </a:r>
            <a:endParaRPr dirty="0"/>
          </a:p>
        </p:txBody>
      </p:sp>
      <p:sp>
        <p:nvSpPr>
          <p:cNvPr id="2429" name="Google Shape;2429;p149"/>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14</a:t>
            </a:fld>
            <a:endParaRPr kern="0">
              <a:latin typeface="Arial"/>
              <a:cs typeface="Arial"/>
              <a:sym typeface="Arial"/>
            </a:endParaRPr>
          </a:p>
        </p:txBody>
      </p:sp>
      <p:sp>
        <p:nvSpPr>
          <p:cNvPr id="2430" name="Google Shape;2430;p149"/>
          <p:cNvSpPr txBox="1">
            <a:spLocks noGrp="1"/>
          </p:cNvSpPr>
          <p:nvPr>
            <p:ph type="body" idx="3"/>
          </p:nvPr>
        </p:nvSpPr>
        <p:spPr>
          <a:xfrm>
            <a:off x="353275" y="1147700"/>
            <a:ext cx="11471400" cy="5239246"/>
          </a:xfrm>
          <a:prstGeom prst="rect">
            <a:avLst/>
          </a:prstGeom>
        </p:spPr>
        <p:txBody>
          <a:bodyPr spcFirstLastPara="1" wrap="square" lIns="609500" tIns="0" rIns="609500" bIns="1218988" anchor="t" anchorCtr="0">
            <a:noAutofit/>
          </a:bodyPr>
          <a:lstStyle/>
          <a:p>
            <a:pPr marL="0" indent="0">
              <a:buNone/>
            </a:pPr>
            <a:r>
              <a:rPr lang="en-US" sz="2200" b="1" dirty="0">
                <a:solidFill>
                  <a:schemeClr val="dk1"/>
                </a:solidFill>
              </a:rPr>
              <a:t>Monitoring Overview</a:t>
            </a:r>
            <a:endParaRPr sz="2200" dirty="0">
              <a:solidFill>
                <a:schemeClr val="dk1"/>
              </a:solidFill>
            </a:endParaRPr>
          </a:p>
          <a:p>
            <a:pPr indent="-254000">
              <a:lnSpc>
                <a:spcPct val="115000"/>
              </a:lnSpc>
              <a:spcBef>
                <a:spcPts val="600"/>
              </a:spcBef>
              <a:buClr>
                <a:schemeClr val="dk1"/>
              </a:buClr>
              <a:buSzPts val="4400"/>
            </a:pPr>
            <a:r>
              <a:rPr lang="en-US" sz="2200" dirty="0">
                <a:solidFill>
                  <a:schemeClr val="dk1"/>
                </a:solidFill>
              </a:rPr>
              <a:t>File Uploads alert is to detect this exploit</a:t>
            </a:r>
            <a:endParaRPr sz="2200" dirty="0">
              <a:solidFill>
                <a:schemeClr val="dk1"/>
              </a:solidFill>
            </a:endParaRPr>
          </a:p>
          <a:p>
            <a:pPr indent="-254000">
              <a:lnSpc>
                <a:spcPct val="115000"/>
              </a:lnSpc>
              <a:spcBef>
                <a:spcPts val="500"/>
              </a:spcBef>
              <a:buClr>
                <a:schemeClr val="dk1"/>
              </a:buClr>
              <a:buSzPts val="4400"/>
            </a:pPr>
            <a:r>
              <a:rPr lang="en-US" sz="2200" dirty="0">
                <a:solidFill>
                  <a:schemeClr val="dk1"/>
                </a:solidFill>
              </a:rPr>
              <a:t>Metric: </a:t>
            </a:r>
            <a:r>
              <a:rPr lang="en-US" sz="2200" dirty="0" err="1">
                <a:solidFill>
                  <a:schemeClr val="dk1"/>
                </a:solidFill>
              </a:rPr>
              <a:t>file.created</a:t>
            </a:r>
            <a:r>
              <a:rPr lang="en-US" sz="2200" dirty="0">
                <a:solidFill>
                  <a:schemeClr val="dk1"/>
                </a:solidFill>
              </a:rPr>
              <a:t> </a:t>
            </a:r>
            <a:endParaRPr sz="2200" dirty="0">
              <a:solidFill>
                <a:schemeClr val="dk1"/>
              </a:solidFill>
            </a:endParaRPr>
          </a:p>
          <a:p>
            <a:pPr indent="-254000">
              <a:lnSpc>
                <a:spcPct val="115000"/>
              </a:lnSpc>
              <a:spcBef>
                <a:spcPts val="500"/>
              </a:spcBef>
              <a:buClr>
                <a:schemeClr val="dk1"/>
              </a:buClr>
              <a:buSzPts val="4400"/>
            </a:pPr>
            <a:r>
              <a:rPr lang="en-US" sz="2200" dirty="0">
                <a:solidFill>
                  <a:schemeClr val="dk1"/>
                </a:solidFill>
              </a:rPr>
              <a:t>Threshold: 1 in the last minute</a:t>
            </a:r>
            <a:endParaRPr sz="2200" dirty="0">
              <a:solidFill>
                <a:schemeClr val="dk1"/>
              </a:solidFill>
            </a:endParaRPr>
          </a:p>
          <a:p>
            <a:pPr marL="0" indent="0">
              <a:spcBef>
                <a:spcPts val="600"/>
              </a:spcBef>
              <a:buNone/>
            </a:pPr>
            <a:r>
              <a:rPr lang="en-US" sz="2200" b="1" dirty="0">
                <a:solidFill>
                  <a:schemeClr val="dk1"/>
                </a:solidFill>
              </a:rPr>
              <a:t>Mitigating Detection</a:t>
            </a:r>
            <a:endParaRPr sz="2200" b="1" dirty="0">
              <a:solidFill>
                <a:schemeClr val="dk1"/>
              </a:solidFill>
            </a:endParaRPr>
          </a:p>
          <a:p>
            <a:pPr indent="-254000">
              <a:lnSpc>
                <a:spcPct val="115000"/>
              </a:lnSpc>
              <a:spcBef>
                <a:spcPts val="600"/>
              </a:spcBef>
              <a:buClr>
                <a:schemeClr val="dk1"/>
              </a:buClr>
              <a:buSzPts val="4400"/>
            </a:pPr>
            <a:r>
              <a:rPr lang="en-US" sz="2200" dirty="0">
                <a:solidFill>
                  <a:schemeClr val="dk1"/>
                </a:solidFill>
              </a:rPr>
              <a:t>Targeting and overwriting an existing file may allow us to perform the same exploit without triggering the alert</a:t>
            </a:r>
            <a:endParaRPr sz="2200" dirty="0">
              <a:solidFill>
                <a:schemeClr val="dk1"/>
              </a:solidFill>
            </a:endParaRPr>
          </a:p>
          <a:p>
            <a:pPr indent="-254000">
              <a:lnSpc>
                <a:spcPct val="115000"/>
              </a:lnSpc>
              <a:spcBef>
                <a:spcPts val="500"/>
              </a:spcBef>
              <a:buClr>
                <a:schemeClr val="dk1"/>
              </a:buClr>
              <a:buSzPts val="4400"/>
            </a:pPr>
            <a:r>
              <a:rPr lang="en-US" sz="2200" dirty="0">
                <a:solidFill>
                  <a:schemeClr val="dk1"/>
                </a:solidFill>
              </a:rPr>
              <a:t>Exploiting http PUT method may provide an </a:t>
            </a:r>
            <a:r>
              <a:rPr lang="en-US" sz="2200">
                <a:solidFill>
                  <a:schemeClr val="dk1"/>
                </a:solidFill>
              </a:rPr>
              <a:t>alternative means</a:t>
            </a:r>
            <a:endParaRPr sz="2200" dirty="0">
              <a:solidFill>
                <a:schemeClr val="dk1"/>
              </a:solidFill>
            </a:endParaRPr>
          </a:p>
          <a:p>
            <a:pPr indent="-254000">
              <a:lnSpc>
                <a:spcPct val="115000"/>
              </a:lnSpc>
              <a:spcBef>
                <a:spcPts val="500"/>
              </a:spcBef>
              <a:spcAft>
                <a:spcPts val="500"/>
              </a:spcAft>
              <a:buClr>
                <a:schemeClr val="dk1"/>
              </a:buClr>
              <a:buSzPts val="4400"/>
            </a:pPr>
            <a:r>
              <a:rPr lang="en-US" sz="2200" dirty="0">
                <a:solidFill>
                  <a:schemeClr val="dk1"/>
                </a:solidFill>
              </a:rPr>
              <a:t>As detection is based on an alert from Kibana, an attacker could DOS the Capstone Server to avoid detection of his work on the Target machines</a:t>
            </a:r>
          </a:p>
          <a:p>
            <a:pPr marL="0" indent="0">
              <a:lnSpc>
                <a:spcPct val="115000"/>
              </a:lnSpc>
              <a:spcBef>
                <a:spcPts val="500"/>
              </a:spcBef>
              <a:spcAft>
                <a:spcPts val="500"/>
              </a:spcAft>
              <a:buClr>
                <a:schemeClr val="dk1"/>
              </a:buClr>
              <a:buSzPts val="4400"/>
              <a:buNone/>
            </a:pPr>
            <a:r>
              <a:rPr lang="en-US" sz="2200" b="1" dirty="0">
                <a:solidFill>
                  <a:schemeClr val="dk1"/>
                </a:solidFill>
              </a:rPr>
              <a:t>CWE-434: Unrestricted Upload of File with Dangerous Type</a:t>
            </a:r>
            <a:endParaRPr sz="2200" b="1" dirty="0">
              <a:solidFill>
                <a:schemeClr val="dk1"/>
              </a:solidFill>
            </a:endParaRPr>
          </a:p>
        </p:txBody>
      </p:sp>
    </p:spTree>
    <p:extLst>
      <p:ext uri="{BB962C8B-B14F-4D97-AF65-F5344CB8AC3E}">
        <p14:creationId xmlns:p14="http://schemas.microsoft.com/office/powerpoint/2010/main" val="782270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pic>
        <p:nvPicPr>
          <p:cNvPr id="2435" name="Google Shape;2435;p150"/>
          <p:cNvPicPr preferRelativeResize="0"/>
          <p:nvPr/>
        </p:nvPicPr>
        <p:blipFill>
          <a:blip r:embed="rId3">
            <a:alphaModFix/>
          </a:blip>
          <a:stretch>
            <a:fillRect/>
          </a:stretch>
        </p:blipFill>
        <p:spPr>
          <a:xfrm>
            <a:off x="367255" y="386534"/>
            <a:ext cx="11457412" cy="6123224"/>
          </a:xfrm>
          <a:prstGeom prst="rect">
            <a:avLst/>
          </a:prstGeom>
          <a:noFill/>
          <a:ln>
            <a:noFill/>
          </a:ln>
        </p:spPr>
      </p:pic>
      <p:sp>
        <p:nvSpPr>
          <p:cNvPr id="2436" name="Google Shape;2436;p150"/>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15</a:t>
            </a:fld>
            <a:endParaRPr sz="800"/>
          </a:p>
        </p:txBody>
      </p:sp>
      <p:sp>
        <p:nvSpPr>
          <p:cNvPr id="2437" name="Google Shape;2437;p150"/>
          <p:cNvSpPr txBox="1">
            <a:spLocks noGrp="1"/>
          </p:cNvSpPr>
          <p:nvPr>
            <p:ph type="title"/>
          </p:nvPr>
        </p:nvSpPr>
        <p:spPr>
          <a:xfrm>
            <a:off x="367259" y="2468134"/>
            <a:ext cx="11457450" cy="1372800"/>
          </a:xfrm>
          <a:prstGeom prst="rect">
            <a:avLst/>
          </a:prstGeom>
        </p:spPr>
        <p:txBody>
          <a:bodyPr spcFirstLastPara="1" wrap="square" lIns="121875" tIns="121875" rIns="121875" bIns="121875" anchor="t" anchorCtr="0">
            <a:noAutofit/>
          </a:bodyPr>
          <a:lstStyle/>
          <a:p>
            <a:pPr>
              <a:buClr>
                <a:schemeClr val="dk1"/>
              </a:buClr>
              <a:buSzPts val="1100"/>
            </a:pPr>
            <a:r>
              <a:rPr lang="en-US">
                <a:solidFill>
                  <a:schemeClr val="lt1"/>
                </a:solidFill>
              </a:rPr>
              <a:t>Maintaining Access</a:t>
            </a:r>
            <a:endParaRPr b="1"/>
          </a:p>
          <a:p>
            <a:endParaRPr>
              <a:latin typeface="Roboto Light"/>
              <a:ea typeface="Roboto Light"/>
              <a:cs typeface="Roboto Light"/>
              <a:sym typeface="Roboto Light"/>
            </a:endParaRPr>
          </a:p>
        </p:txBody>
      </p:sp>
      <p:sp>
        <p:nvSpPr>
          <p:cNvPr id="2438" name="Google Shape;2438;p150"/>
          <p:cNvSpPr txBox="1">
            <a:spLocks noGrp="1"/>
          </p:cNvSpPr>
          <p:nvPr>
            <p:ph type="subTitle" idx="1"/>
          </p:nvPr>
        </p:nvSpPr>
        <p:spPr>
          <a:xfrm>
            <a:off x="-42123" y="17481422"/>
            <a:ext cx="28329750" cy="806400"/>
          </a:xfrm>
          <a:prstGeom prst="rect">
            <a:avLst/>
          </a:prstGeom>
        </p:spPr>
        <p:txBody>
          <a:bodyPr spcFirstLastPara="1" wrap="square" lIns="365675" tIns="60925" rIns="0" bIns="0" anchor="t" anchorCtr="0">
            <a:noAutofit/>
          </a:bodyPr>
          <a:lstStyle/>
          <a:p>
            <a:endParaRPr/>
          </a:p>
        </p:txBody>
      </p:sp>
    </p:spTree>
    <p:extLst>
      <p:ext uri="{BB962C8B-B14F-4D97-AF65-F5344CB8AC3E}">
        <p14:creationId xmlns:p14="http://schemas.microsoft.com/office/powerpoint/2010/main" val="2936375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sp>
        <p:nvSpPr>
          <p:cNvPr id="2443" name="Google Shape;2443;p151"/>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a:t>Backdooring the Target</a:t>
            </a:r>
            <a:endParaRPr b="1">
              <a:latin typeface="Roboto"/>
              <a:ea typeface="Roboto"/>
              <a:cs typeface="Roboto"/>
              <a:sym typeface="Roboto"/>
            </a:endParaRPr>
          </a:p>
        </p:txBody>
      </p:sp>
      <p:sp>
        <p:nvSpPr>
          <p:cNvPr id="2444" name="Google Shape;2444;p151"/>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16</a:t>
            </a:fld>
            <a:endParaRPr kern="0">
              <a:latin typeface="Arial"/>
              <a:cs typeface="Arial"/>
              <a:sym typeface="Arial"/>
            </a:endParaRPr>
          </a:p>
        </p:txBody>
      </p:sp>
      <p:sp>
        <p:nvSpPr>
          <p:cNvPr id="2445" name="Google Shape;2445;p151"/>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buNone/>
            </a:pPr>
            <a:r>
              <a:rPr lang="en-US" sz="2200" b="1" dirty="0">
                <a:solidFill>
                  <a:schemeClr val="dk1"/>
                </a:solidFill>
              </a:rPr>
              <a:t>Backdoor Overview</a:t>
            </a:r>
            <a:endParaRPr sz="2200" dirty="0">
              <a:solidFill>
                <a:schemeClr val="dk1"/>
              </a:solidFill>
            </a:endParaRPr>
          </a:p>
          <a:p>
            <a:pPr indent="-254000">
              <a:lnSpc>
                <a:spcPct val="115000"/>
              </a:lnSpc>
              <a:spcBef>
                <a:spcPts val="500"/>
              </a:spcBef>
              <a:buClr>
                <a:schemeClr val="dk1"/>
              </a:buClr>
              <a:buSzPts val="4400"/>
            </a:pPr>
            <a:r>
              <a:rPr lang="en-AU" sz="2200" dirty="0" err="1">
                <a:solidFill>
                  <a:schemeClr val="dk1"/>
                </a:solidFill>
              </a:rPr>
              <a:t>backdoor.php</a:t>
            </a:r>
            <a:r>
              <a:rPr lang="en-AU" sz="2200" dirty="0">
                <a:solidFill>
                  <a:schemeClr val="dk1"/>
                </a:solidFill>
              </a:rPr>
              <a:t> provides command injection functions, allowing directory traversal, local file inclusion, etc; with output in the browser</a:t>
            </a:r>
          </a:p>
          <a:p>
            <a:pPr indent="-254000">
              <a:lnSpc>
                <a:spcPct val="115000"/>
              </a:lnSpc>
              <a:spcBef>
                <a:spcPts val="500"/>
              </a:spcBef>
              <a:buClr>
                <a:schemeClr val="dk1"/>
              </a:buClr>
              <a:buSzPts val="4400"/>
            </a:pPr>
            <a:r>
              <a:rPr lang="en-US" sz="2200" dirty="0">
                <a:solidFill>
                  <a:schemeClr val="dk1"/>
                </a:solidFill>
              </a:rPr>
              <a:t>first establish a </a:t>
            </a:r>
            <a:r>
              <a:rPr lang="en-US" sz="2200" dirty="0" err="1">
                <a:solidFill>
                  <a:schemeClr val="dk1"/>
                </a:solidFill>
              </a:rPr>
              <a:t>netcat</a:t>
            </a:r>
            <a:r>
              <a:rPr lang="en-US" sz="2200" dirty="0">
                <a:solidFill>
                  <a:schemeClr val="dk1"/>
                </a:solidFill>
              </a:rPr>
              <a:t> session, </a:t>
            </a:r>
            <a:r>
              <a:rPr lang="en-AU" sz="2200" dirty="0">
                <a:highlight>
                  <a:srgbClr val="C0C0C0"/>
                </a:highlight>
                <a:latin typeface="Consolas" panose="020B0609020204030204" pitchFamily="49" charset="0"/>
              </a:rPr>
              <a:t>'</a:t>
            </a:r>
            <a:r>
              <a:rPr lang="en-AU" sz="2200" dirty="0" err="1">
                <a:highlight>
                  <a:srgbClr val="C0C0C0"/>
                </a:highlight>
                <a:latin typeface="Consolas" panose="020B0609020204030204" pitchFamily="49" charset="0"/>
              </a:rPr>
              <a:t>nc</a:t>
            </a:r>
            <a:r>
              <a:rPr lang="en-AU" sz="2200" dirty="0">
                <a:highlight>
                  <a:srgbClr val="C0C0C0"/>
                </a:highlight>
                <a:latin typeface="Consolas" panose="020B0609020204030204" pitchFamily="49" charset="0"/>
              </a:rPr>
              <a:t> -</a:t>
            </a:r>
            <a:r>
              <a:rPr lang="en-AU" sz="2200" dirty="0" err="1">
                <a:highlight>
                  <a:srgbClr val="C0C0C0"/>
                </a:highlight>
                <a:latin typeface="Consolas" panose="020B0609020204030204" pitchFamily="49" charset="0"/>
              </a:rPr>
              <a:t>lvnp</a:t>
            </a:r>
            <a:r>
              <a:rPr lang="en-AU" sz="2200" dirty="0">
                <a:highlight>
                  <a:srgbClr val="C0C0C0"/>
                </a:highlight>
                <a:latin typeface="Consolas" panose="020B0609020204030204" pitchFamily="49" charset="0"/>
              </a:rPr>
              <a:t> 4444’</a:t>
            </a:r>
            <a:r>
              <a:rPr lang="en-AU" sz="2200" dirty="0">
                <a:latin typeface="Consolas" panose="020B0609020204030204" pitchFamily="49" charset="0"/>
              </a:rPr>
              <a:t> </a:t>
            </a:r>
            <a:r>
              <a:rPr lang="en-US" sz="2200" dirty="0">
                <a:solidFill>
                  <a:schemeClr val="dk1"/>
                </a:solidFill>
              </a:rPr>
              <a:t>, then run the exploit script, </a:t>
            </a:r>
            <a:r>
              <a:rPr lang="en-AU" sz="2200" dirty="0">
                <a:highlight>
                  <a:srgbClr val="C0C0C0"/>
                </a:highlight>
                <a:latin typeface="Consolas" panose="020B0609020204030204" pitchFamily="49" charset="0"/>
              </a:rPr>
              <a:t>'./exploit.sh’</a:t>
            </a:r>
            <a:r>
              <a:rPr lang="en-AU" sz="2200" dirty="0">
                <a:latin typeface="Consolas" panose="020B0609020204030204" pitchFamily="49" charset="0"/>
              </a:rPr>
              <a:t> </a:t>
            </a:r>
            <a:r>
              <a:rPr lang="en-US" sz="2200" dirty="0">
                <a:solidFill>
                  <a:schemeClr val="dk1"/>
                </a:solidFill>
              </a:rPr>
              <a:t>writing </a:t>
            </a:r>
            <a:r>
              <a:rPr lang="en-US" sz="2200" dirty="0" err="1">
                <a:solidFill>
                  <a:schemeClr val="dk1"/>
                </a:solidFill>
              </a:rPr>
              <a:t>backdoor.php</a:t>
            </a:r>
            <a:r>
              <a:rPr lang="en-US" sz="2200" dirty="0">
                <a:solidFill>
                  <a:schemeClr val="dk1"/>
                </a:solidFill>
              </a:rPr>
              <a:t> to /var/www/html </a:t>
            </a:r>
          </a:p>
          <a:p>
            <a:pPr marL="457200" indent="-254000" defTabSz="457200">
              <a:lnSpc>
                <a:spcPct val="115000"/>
              </a:lnSpc>
              <a:spcBef>
                <a:spcPts val="500"/>
              </a:spcBef>
              <a:spcAft>
                <a:spcPts val="500"/>
              </a:spcAft>
              <a:buSzPts val="4400"/>
              <a:defRPr/>
            </a:pPr>
            <a:r>
              <a:rPr lang="en-AU" sz="2200" dirty="0">
                <a:latin typeface="Consolas" panose="020B0609020204030204" pitchFamily="49" charset="0"/>
              </a:rPr>
              <a:t>then run </a:t>
            </a:r>
            <a:r>
              <a:rPr lang="en-AU" sz="2200" dirty="0">
                <a:highlight>
                  <a:srgbClr val="C0C0C0"/>
                </a:highlight>
                <a:latin typeface="Consolas" panose="020B0609020204030204" pitchFamily="49" charset="0"/>
              </a:rPr>
              <a:t>'192.168.1.115/</a:t>
            </a:r>
            <a:r>
              <a:rPr lang="en-AU" sz="2200" dirty="0" err="1">
                <a:highlight>
                  <a:srgbClr val="C0C0C0"/>
                </a:highlight>
                <a:latin typeface="Consolas" panose="020B0609020204030204" pitchFamily="49" charset="0"/>
              </a:rPr>
              <a:t>backdoor.php?cmd</a:t>
            </a:r>
            <a:r>
              <a:rPr lang="en-AU" sz="2200" dirty="0">
                <a:highlight>
                  <a:srgbClr val="C0C0C0"/>
                </a:highlight>
                <a:latin typeface="Consolas" panose="020B0609020204030204" pitchFamily="49" charset="0"/>
              </a:rPr>
              <a:t>=cat+/etc/passwd'</a:t>
            </a:r>
            <a:endParaRPr lang="en-US" sz="2200" dirty="0">
              <a:highlight>
                <a:srgbClr val="C0C0C0"/>
              </a:highlight>
            </a:endParaRPr>
          </a:p>
          <a:p>
            <a:pPr marL="203200" lvl="1" indent="0">
              <a:lnSpc>
                <a:spcPct val="115000"/>
              </a:lnSpc>
              <a:spcBef>
                <a:spcPts val="500"/>
              </a:spcBef>
              <a:spcAft>
                <a:spcPts val="500"/>
              </a:spcAft>
              <a:buClr>
                <a:schemeClr val="dk1"/>
              </a:buClr>
              <a:buSzPts val="4400"/>
              <a:buNone/>
            </a:pPr>
            <a:endParaRPr sz="2200" i="1" dirty="0">
              <a:solidFill>
                <a:schemeClr val="dk1"/>
              </a:solidFill>
            </a:endParaRPr>
          </a:p>
        </p:txBody>
      </p:sp>
      <p:pic>
        <p:nvPicPr>
          <p:cNvPr id="2" name="Picture 1">
            <a:extLst>
              <a:ext uri="{FF2B5EF4-FFF2-40B4-BE49-F238E27FC236}">
                <a16:creationId xmlns:a16="http://schemas.microsoft.com/office/drawing/2014/main" id="{3E1372B7-D926-4FD4-B19A-24849EF22ABB}"/>
              </a:ext>
            </a:extLst>
          </p:cNvPr>
          <p:cNvPicPr>
            <a:picLocks noChangeAspect="1"/>
          </p:cNvPicPr>
          <p:nvPr/>
        </p:nvPicPr>
        <p:blipFill>
          <a:blip r:embed="rId3"/>
          <a:stretch>
            <a:fillRect/>
          </a:stretch>
        </p:blipFill>
        <p:spPr>
          <a:xfrm>
            <a:off x="4030272" y="3918857"/>
            <a:ext cx="7619886" cy="2511208"/>
          </a:xfrm>
          <a:prstGeom prst="rect">
            <a:avLst/>
          </a:prstGeom>
        </p:spPr>
      </p:pic>
    </p:spTree>
    <p:extLst>
      <p:ext uri="{BB962C8B-B14F-4D97-AF65-F5344CB8AC3E}">
        <p14:creationId xmlns:p14="http://schemas.microsoft.com/office/powerpoint/2010/main" val="3810537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pic>
        <p:nvPicPr>
          <p:cNvPr id="2450" name="Google Shape;2450;p152"/>
          <p:cNvPicPr preferRelativeResize="0"/>
          <p:nvPr/>
        </p:nvPicPr>
        <p:blipFill rotWithShape="1">
          <a:blip r:embed="rId3">
            <a:alphaModFix/>
          </a:blip>
          <a:srcRect/>
          <a:stretch/>
        </p:blipFill>
        <p:spPr>
          <a:xfrm>
            <a:off x="367255" y="386534"/>
            <a:ext cx="11457412" cy="6123224"/>
          </a:xfrm>
          <a:prstGeom prst="rect">
            <a:avLst/>
          </a:prstGeom>
          <a:noFill/>
          <a:ln>
            <a:noFill/>
          </a:ln>
        </p:spPr>
      </p:pic>
      <p:sp>
        <p:nvSpPr>
          <p:cNvPr id="2451" name="Google Shape;2451;p152"/>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17</a:t>
            </a:fld>
            <a:endParaRPr sz="800"/>
          </a:p>
        </p:txBody>
      </p:sp>
      <p:sp>
        <p:nvSpPr>
          <p:cNvPr id="2452" name="Google Shape;2452;p152"/>
          <p:cNvSpPr txBox="1">
            <a:spLocks noGrp="1"/>
          </p:cNvSpPr>
          <p:nvPr>
            <p:ph type="title"/>
          </p:nvPr>
        </p:nvSpPr>
        <p:spPr>
          <a:xfrm>
            <a:off x="367259" y="2468134"/>
            <a:ext cx="11457450" cy="1372800"/>
          </a:xfrm>
          <a:prstGeom prst="rect">
            <a:avLst/>
          </a:prstGeom>
        </p:spPr>
        <p:txBody>
          <a:bodyPr spcFirstLastPara="1" wrap="square" lIns="121875" tIns="121875" rIns="121875" bIns="121875" anchor="t" anchorCtr="0">
            <a:noAutofit/>
          </a:bodyPr>
          <a:lstStyle/>
          <a:p>
            <a:pPr algn="l">
              <a:buClr>
                <a:schemeClr val="dk1"/>
              </a:buClr>
              <a:buSzPts val="1100"/>
            </a:pPr>
            <a:r>
              <a:rPr lang="en-US" dirty="0">
                <a:solidFill>
                  <a:schemeClr val="lt1"/>
                </a:solidFill>
              </a:rPr>
              <a:t>			Blue Team Activity</a:t>
            </a:r>
            <a:endParaRPr b="1" dirty="0"/>
          </a:p>
          <a:p>
            <a:endParaRPr dirty="0">
              <a:latin typeface="Roboto Light"/>
              <a:ea typeface="Roboto Light"/>
              <a:cs typeface="Roboto Light"/>
              <a:sym typeface="Roboto Light"/>
            </a:endParaRPr>
          </a:p>
        </p:txBody>
      </p:sp>
      <p:sp>
        <p:nvSpPr>
          <p:cNvPr id="2453" name="Google Shape;2453;p152"/>
          <p:cNvSpPr txBox="1">
            <a:spLocks noGrp="1"/>
          </p:cNvSpPr>
          <p:nvPr>
            <p:ph type="subTitle" idx="1"/>
          </p:nvPr>
        </p:nvSpPr>
        <p:spPr>
          <a:xfrm>
            <a:off x="-42123" y="17481422"/>
            <a:ext cx="28329750" cy="806400"/>
          </a:xfrm>
          <a:prstGeom prst="rect">
            <a:avLst/>
          </a:prstGeom>
        </p:spPr>
        <p:txBody>
          <a:bodyPr spcFirstLastPara="1" wrap="square" lIns="365675" tIns="60925" rIns="0" bIns="0" anchor="t" anchorCtr="0">
            <a:noAutofit/>
          </a:bodyPr>
          <a:lstStyle/>
          <a:p>
            <a:endParaRPr/>
          </a:p>
        </p:txBody>
      </p:sp>
    </p:spTree>
    <p:extLst>
      <p:ext uri="{BB962C8B-B14F-4D97-AF65-F5344CB8AC3E}">
        <p14:creationId xmlns:p14="http://schemas.microsoft.com/office/powerpoint/2010/main" val="2651942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sp>
        <p:nvSpPr>
          <p:cNvPr id="2376" name="Google Shape;2376;p142"/>
          <p:cNvSpPr txBox="1">
            <a:spLocks noGrp="1"/>
          </p:cNvSpPr>
          <p:nvPr>
            <p:ph type="title"/>
          </p:nvPr>
        </p:nvSpPr>
        <p:spPr>
          <a:xfrm>
            <a:off x="367272" y="2900771"/>
            <a:ext cx="11457450" cy="1056450"/>
          </a:xfrm>
          <a:prstGeom prst="rect">
            <a:avLst/>
          </a:prstGeom>
        </p:spPr>
        <p:txBody>
          <a:bodyPr spcFirstLastPara="1" wrap="square" lIns="121875" tIns="121875" rIns="121875" bIns="121875" anchor="t" anchorCtr="0">
            <a:noAutofit/>
          </a:bodyPr>
          <a:lstStyle/>
          <a:p>
            <a:pPr>
              <a:buClr>
                <a:schemeClr val="dk1"/>
              </a:buClr>
              <a:buSzPts val="1100"/>
            </a:pPr>
            <a:r>
              <a:rPr lang="en-US"/>
              <a:t>Alerts Implemented</a:t>
            </a:r>
            <a:endParaRPr/>
          </a:p>
          <a:p>
            <a:endParaRPr/>
          </a:p>
          <a:p>
            <a:endParaRPr/>
          </a:p>
        </p:txBody>
      </p:sp>
      <p:sp>
        <p:nvSpPr>
          <p:cNvPr id="2377" name="Google Shape;2377;p142"/>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18</a:t>
            </a:fld>
            <a:endParaRPr sz="800"/>
          </a:p>
        </p:txBody>
      </p:sp>
    </p:spTree>
    <p:extLst>
      <p:ext uri="{BB962C8B-B14F-4D97-AF65-F5344CB8AC3E}">
        <p14:creationId xmlns:p14="http://schemas.microsoft.com/office/powerpoint/2010/main" val="265731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145"/>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Excessive HTTP Errors</a:t>
            </a:r>
            <a:endParaRPr dirty="0"/>
          </a:p>
        </p:txBody>
      </p:sp>
      <p:sp>
        <p:nvSpPr>
          <p:cNvPr id="2397" name="Google Shape;2397;p145"/>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19</a:t>
            </a:fld>
            <a:endParaRPr/>
          </a:p>
        </p:txBody>
      </p:sp>
      <p:sp>
        <p:nvSpPr>
          <p:cNvPr id="2398" name="Google Shape;2398;p145"/>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lnSpc>
                <a:spcPct val="115000"/>
              </a:lnSpc>
              <a:buNone/>
            </a:pPr>
            <a:endParaRPr sz="2200" dirty="0">
              <a:solidFill>
                <a:schemeClr val="dk1"/>
              </a:solidFill>
            </a:endParaRPr>
          </a:p>
          <a:p>
            <a:pPr marL="171450" indent="-171450">
              <a:lnSpc>
                <a:spcPct val="115000"/>
              </a:lnSpc>
              <a:buFont typeface="Arial" panose="020B0604020202020204" pitchFamily="34" charset="0"/>
              <a:buChar char="●"/>
            </a:pPr>
            <a:r>
              <a:rPr lang="en-AU" sz="2200" dirty="0">
                <a:latin typeface="Roboto" panose="020B0604020202020204" charset="0"/>
                <a:ea typeface="Roboto" panose="020B0604020202020204" charset="0"/>
                <a:cs typeface="Roboto" panose="020B0604020202020204" charset="0"/>
              </a:rPr>
              <a:t>Metric: </a:t>
            </a:r>
            <a:r>
              <a:rPr lang="en-AU" sz="2200" dirty="0" err="1">
                <a:latin typeface="Roboto" panose="020B0604020202020204" charset="0"/>
                <a:ea typeface="Roboto" panose="020B0604020202020204" charset="0"/>
                <a:cs typeface="Roboto" panose="020B0604020202020204" charset="0"/>
              </a:rPr>
              <a:t>http.response.status_code</a:t>
            </a:r>
            <a:endParaRPr lang="en-AU" sz="2200" dirty="0">
              <a:latin typeface="Roboto" panose="020B0604020202020204" charset="0"/>
              <a:ea typeface="Roboto" panose="020B0604020202020204" charset="0"/>
              <a:cs typeface="Roboto" panose="020B0604020202020204" charset="0"/>
            </a:endParaRPr>
          </a:p>
          <a:p>
            <a:pPr marL="0" indent="0">
              <a:lnSpc>
                <a:spcPct val="115000"/>
              </a:lnSpc>
              <a:buNone/>
            </a:pPr>
            <a:endParaRPr lang="en-AU" sz="2200" dirty="0">
              <a:latin typeface="Arial" panose="020B0604020202020204" pitchFamily="34" charset="0"/>
              <a:ea typeface="Arial" panose="020B0604020202020204" pitchFamily="34" charset="0"/>
            </a:endParaRPr>
          </a:p>
          <a:p>
            <a:pPr marL="171450" indent="-171450">
              <a:lnSpc>
                <a:spcPct val="115000"/>
              </a:lnSpc>
              <a:buFont typeface="Arial" panose="020B0604020202020204" pitchFamily="34" charset="0"/>
              <a:buChar char="●"/>
            </a:pPr>
            <a:r>
              <a:rPr lang="en-AU" sz="2200" dirty="0">
                <a:latin typeface="Roboto" panose="020B0604020202020204" charset="0"/>
                <a:ea typeface="Roboto" panose="020B0604020202020204" charset="0"/>
                <a:cs typeface="Roboto" panose="020B0604020202020204" charset="0"/>
              </a:rPr>
              <a:t>Threshold: 400 in the last 5 minutes</a:t>
            </a:r>
            <a:endParaRPr lang="en-AU" sz="2200" dirty="0">
              <a:latin typeface="Arial" panose="020B0604020202020204" pitchFamily="34" charset="0"/>
              <a:ea typeface="Arial" panose="020B0604020202020204" pitchFamily="34" charset="0"/>
            </a:endParaRPr>
          </a:p>
        </p:txBody>
      </p:sp>
      <p:pic>
        <p:nvPicPr>
          <p:cNvPr id="4" name="Picture 3">
            <a:extLst>
              <a:ext uri="{FF2B5EF4-FFF2-40B4-BE49-F238E27FC236}">
                <a16:creationId xmlns:a16="http://schemas.microsoft.com/office/drawing/2014/main" id="{EAB55DA8-0352-432D-B248-79560D8691D2}"/>
              </a:ext>
            </a:extLst>
          </p:cNvPr>
          <p:cNvPicPr>
            <a:picLocks noChangeAspect="1"/>
          </p:cNvPicPr>
          <p:nvPr/>
        </p:nvPicPr>
        <p:blipFill>
          <a:blip r:embed="rId3"/>
          <a:stretch>
            <a:fillRect/>
          </a:stretch>
        </p:blipFill>
        <p:spPr>
          <a:xfrm>
            <a:off x="5004428" y="5290129"/>
            <a:ext cx="6645730" cy="1227021"/>
          </a:xfrm>
          <a:prstGeom prst="rect">
            <a:avLst/>
          </a:prstGeom>
        </p:spPr>
      </p:pic>
      <p:pic>
        <p:nvPicPr>
          <p:cNvPr id="3" name="Picture 2">
            <a:extLst>
              <a:ext uri="{FF2B5EF4-FFF2-40B4-BE49-F238E27FC236}">
                <a16:creationId xmlns:a16="http://schemas.microsoft.com/office/drawing/2014/main" id="{B8785588-9B47-4AA9-8F56-A9C3BFCE297C}"/>
              </a:ext>
            </a:extLst>
          </p:cNvPr>
          <p:cNvPicPr>
            <a:picLocks noChangeAspect="1"/>
          </p:cNvPicPr>
          <p:nvPr/>
        </p:nvPicPr>
        <p:blipFill>
          <a:blip r:embed="rId4"/>
          <a:stretch>
            <a:fillRect/>
          </a:stretch>
        </p:blipFill>
        <p:spPr>
          <a:xfrm>
            <a:off x="933745" y="2817506"/>
            <a:ext cx="9322346" cy="2380174"/>
          </a:xfrm>
          <a:prstGeom prst="rect">
            <a:avLst/>
          </a:prstGeom>
        </p:spPr>
      </p:pic>
    </p:spTree>
    <p:extLst>
      <p:ext uri="{BB962C8B-B14F-4D97-AF65-F5344CB8AC3E}">
        <p14:creationId xmlns:p14="http://schemas.microsoft.com/office/powerpoint/2010/main" val="2247779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137"/>
          <p:cNvSpPr txBox="1">
            <a:spLocks noGrp="1"/>
          </p:cNvSpPr>
          <p:nvPr>
            <p:ph type="title"/>
          </p:nvPr>
        </p:nvSpPr>
        <p:spPr>
          <a:xfrm>
            <a:off x="-14808" y="0"/>
            <a:ext cx="12221550" cy="711600"/>
          </a:xfrm>
          <a:prstGeom prst="rect">
            <a:avLst/>
          </a:prstGeom>
        </p:spPr>
        <p:txBody>
          <a:bodyPr spcFirstLastPara="1" vert="horz" wrap="square" lIns="609500" tIns="243788" rIns="365675" bIns="121875" rtlCol="0" anchor="t" anchorCtr="0">
            <a:noAutofit/>
          </a:bodyPr>
          <a:lstStyle/>
          <a:p>
            <a:r>
              <a:rPr lang="en-US"/>
              <a:t>Table of Contents</a:t>
            </a:r>
            <a:endParaRPr/>
          </a:p>
        </p:txBody>
      </p:sp>
      <p:sp>
        <p:nvSpPr>
          <p:cNvPr id="2334" name="Google Shape;2334;p137"/>
          <p:cNvSpPr txBox="1">
            <a:spLocks noGrp="1"/>
          </p:cNvSpPr>
          <p:nvPr>
            <p:ph type="sldNum" idx="12"/>
          </p:nvPr>
        </p:nvSpPr>
        <p:spPr>
          <a:xfrm>
            <a:off x="11475632" y="6609600"/>
            <a:ext cx="349050" cy="140850"/>
          </a:xfrm>
          <a:prstGeom prst="rect">
            <a:avLst/>
          </a:prstGeom>
        </p:spPr>
        <p:txBody>
          <a:bodyPr spcFirstLastPara="1" vert="horz" wrap="square" lIns="0" tIns="0" rIns="0" bIns="121875" rtlCol="0" anchor="t" anchorCtr="0">
            <a:noAutofit/>
          </a:bodyPr>
          <a:lstStyle/>
          <a:p>
            <a:fld id="{00000000-1234-1234-1234-123412341234}" type="slidenum">
              <a:rPr lang="en-US"/>
              <a:pPr/>
              <a:t>2</a:t>
            </a:fld>
            <a:endParaRPr/>
          </a:p>
        </p:txBody>
      </p:sp>
      <p:sp>
        <p:nvSpPr>
          <p:cNvPr id="2335" name="Google Shape;2335;p137"/>
          <p:cNvSpPr txBox="1">
            <a:spLocks noGrp="1"/>
          </p:cNvSpPr>
          <p:nvPr>
            <p:ph type="subTitle" idx="2"/>
          </p:nvPr>
        </p:nvSpPr>
        <p:spPr>
          <a:xfrm>
            <a:off x="-14808" y="6555534"/>
            <a:ext cx="10626450" cy="302400"/>
          </a:xfrm>
          <a:prstGeom prst="rect">
            <a:avLst/>
          </a:prstGeom>
        </p:spPr>
        <p:txBody>
          <a:bodyPr spcFirstLastPara="1" vert="horz" wrap="square" lIns="365675" tIns="60925" rIns="0" bIns="0" rtlCol="0" anchor="t" anchorCtr="0">
            <a:noAutofit/>
          </a:bodyPr>
          <a:lstStyle/>
          <a:p>
            <a:pPr marL="0" indent="0"/>
            <a:endParaRPr/>
          </a:p>
        </p:txBody>
      </p:sp>
      <p:sp>
        <p:nvSpPr>
          <p:cNvPr id="2336" name="Google Shape;2336;p137"/>
          <p:cNvSpPr txBox="1">
            <a:spLocks noGrp="1"/>
          </p:cNvSpPr>
          <p:nvPr>
            <p:ph type="subTitle" idx="1"/>
          </p:nvPr>
        </p:nvSpPr>
        <p:spPr>
          <a:xfrm>
            <a:off x="1588" y="901300"/>
            <a:ext cx="12188850" cy="486450"/>
          </a:xfrm>
          <a:prstGeom prst="rect">
            <a:avLst/>
          </a:prstGeom>
        </p:spPr>
        <p:txBody>
          <a:bodyPr spcFirstLastPara="1" vert="horz" wrap="square" lIns="609500" tIns="121875" rIns="609500" bIns="0" rtlCol="0" anchor="t" anchorCtr="0">
            <a:noAutofit/>
          </a:bodyPr>
          <a:lstStyle/>
          <a:p>
            <a:pPr marL="0" indent="0"/>
            <a:r>
              <a:rPr lang="en-US"/>
              <a:t>This document contains the following resources: </a:t>
            </a:r>
            <a:endParaRPr/>
          </a:p>
        </p:txBody>
      </p:sp>
      <p:sp>
        <p:nvSpPr>
          <p:cNvPr id="2337" name="Google Shape;2337;p137"/>
          <p:cNvSpPr txBox="1">
            <a:spLocks noGrp="1"/>
          </p:cNvSpPr>
          <p:nvPr>
            <p:ph type="subTitle" idx="3"/>
          </p:nvPr>
        </p:nvSpPr>
        <p:spPr>
          <a:xfrm>
            <a:off x="17884" y="1864000"/>
            <a:ext cx="12188850" cy="809250"/>
          </a:xfrm>
          <a:prstGeom prst="rect">
            <a:avLst/>
          </a:prstGeom>
        </p:spPr>
        <p:txBody>
          <a:bodyPr spcFirstLastPara="1" vert="horz" wrap="square" lIns="2072275" tIns="0" rIns="609500" bIns="0" rtlCol="0" anchor="ctr" anchorCtr="0">
            <a:noAutofit/>
          </a:bodyPr>
          <a:lstStyle/>
          <a:p>
            <a:pPr marL="0" indent="0"/>
            <a:r>
              <a:rPr lang="en-US" b="1"/>
              <a:t>Network Topology &amp; Critical Vulnerabilities</a:t>
            </a:r>
            <a:endParaRPr b="1"/>
          </a:p>
        </p:txBody>
      </p:sp>
      <p:sp>
        <p:nvSpPr>
          <p:cNvPr id="2338" name="Google Shape;2338;p137"/>
          <p:cNvSpPr txBox="1">
            <a:spLocks noGrp="1"/>
          </p:cNvSpPr>
          <p:nvPr>
            <p:ph type="subTitle" idx="4"/>
          </p:nvPr>
        </p:nvSpPr>
        <p:spPr>
          <a:xfrm>
            <a:off x="-14709" y="2978067"/>
            <a:ext cx="12221550" cy="809250"/>
          </a:xfrm>
          <a:prstGeom prst="rect">
            <a:avLst/>
          </a:prstGeom>
        </p:spPr>
        <p:txBody>
          <a:bodyPr spcFirstLastPara="1" vert="horz" wrap="square" lIns="2072275" tIns="0" rIns="609500" bIns="0" rtlCol="0" anchor="ctr" anchorCtr="0">
            <a:noAutofit/>
          </a:bodyPr>
          <a:lstStyle/>
          <a:p>
            <a:pPr marL="0" indent="0"/>
            <a:r>
              <a:rPr lang="en-US" b="1"/>
              <a:t>Exploits Used</a:t>
            </a:r>
            <a:endParaRPr/>
          </a:p>
        </p:txBody>
      </p:sp>
      <p:sp>
        <p:nvSpPr>
          <p:cNvPr id="2339" name="Google Shape;2339;p137"/>
          <p:cNvSpPr txBox="1">
            <a:spLocks noGrp="1"/>
          </p:cNvSpPr>
          <p:nvPr>
            <p:ph type="subTitle" idx="5"/>
          </p:nvPr>
        </p:nvSpPr>
        <p:spPr>
          <a:xfrm>
            <a:off x="1588" y="4101700"/>
            <a:ext cx="12221550" cy="809250"/>
          </a:xfrm>
          <a:prstGeom prst="rect">
            <a:avLst/>
          </a:prstGeom>
        </p:spPr>
        <p:txBody>
          <a:bodyPr spcFirstLastPara="1" vert="horz" wrap="square" lIns="2072275" tIns="0" rIns="609500" bIns="0" rtlCol="0" anchor="ctr" anchorCtr="0">
            <a:noAutofit/>
          </a:bodyPr>
          <a:lstStyle/>
          <a:p>
            <a:pPr marL="0" indent="0"/>
            <a:r>
              <a:rPr lang="en-US" b="1" dirty="0"/>
              <a:t>Avoiding Detection</a:t>
            </a:r>
            <a:endParaRPr dirty="0"/>
          </a:p>
        </p:txBody>
      </p:sp>
      <p:sp>
        <p:nvSpPr>
          <p:cNvPr id="2340" name="Google Shape;2340;p137"/>
          <p:cNvSpPr txBox="1">
            <a:spLocks noGrp="1"/>
          </p:cNvSpPr>
          <p:nvPr>
            <p:ph type="subTitle" idx="6"/>
          </p:nvPr>
        </p:nvSpPr>
        <p:spPr>
          <a:xfrm>
            <a:off x="-14808" y="5225300"/>
            <a:ext cx="12221550" cy="809250"/>
          </a:xfrm>
          <a:prstGeom prst="rect">
            <a:avLst/>
          </a:prstGeom>
        </p:spPr>
        <p:txBody>
          <a:bodyPr spcFirstLastPara="1" vert="horz" wrap="square" lIns="2072275" tIns="0" rIns="609500" bIns="0" rtlCol="0" anchor="ctr" anchorCtr="0">
            <a:noAutofit/>
          </a:bodyPr>
          <a:lstStyle/>
          <a:p>
            <a:pPr marL="0" indent="0"/>
            <a:r>
              <a:rPr lang="en-US" b="1">
                <a:solidFill>
                  <a:schemeClr val="dk1"/>
                </a:solidFill>
              </a:rPr>
              <a:t>Maintaining Access</a:t>
            </a:r>
            <a:endParaRPr/>
          </a:p>
        </p:txBody>
      </p:sp>
    </p:spTree>
    <p:extLst>
      <p:ext uri="{BB962C8B-B14F-4D97-AF65-F5344CB8AC3E}">
        <p14:creationId xmlns:p14="http://schemas.microsoft.com/office/powerpoint/2010/main" val="1441670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1"/>
        <p:cNvGrpSpPr/>
        <p:nvPr/>
      </p:nvGrpSpPr>
      <p:grpSpPr>
        <a:xfrm>
          <a:off x="0" y="0"/>
          <a:ext cx="0" cy="0"/>
          <a:chOff x="0" y="0"/>
          <a:chExt cx="0" cy="0"/>
        </a:xfrm>
      </p:grpSpPr>
      <p:sp>
        <p:nvSpPr>
          <p:cNvPr id="2382" name="Google Shape;2382;p143"/>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Excessive Login Requests</a:t>
            </a:r>
            <a:endParaRPr dirty="0"/>
          </a:p>
        </p:txBody>
      </p:sp>
      <p:sp>
        <p:nvSpPr>
          <p:cNvPr id="2383" name="Google Shape;2383;p143"/>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20</a:t>
            </a:fld>
            <a:endParaRPr/>
          </a:p>
        </p:txBody>
      </p:sp>
      <p:sp>
        <p:nvSpPr>
          <p:cNvPr id="2384" name="Google Shape;2384;p143"/>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lnSpc>
                <a:spcPct val="115000"/>
              </a:lnSpc>
              <a:buNone/>
            </a:pPr>
            <a:endParaRPr lang="en-US" sz="2200" dirty="0">
              <a:solidFill>
                <a:schemeClr val="dk1"/>
              </a:solidFill>
            </a:endParaRPr>
          </a:p>
          <a:p>
            <a:pPr marL="171450" indent="-171450">
              <a:lnSpc>
                <a:spcPct val="115000"/>
              </a:lnSpc>
              <a:buFont typeface="Arial" panose="020B0604020202020204" pitchFamily="34" charset="0"/>
              <a:buChar char="●"/>
            </a:pPr>
            <a:r>
              <a:rPr lang="en-AU" sz="2200" dirty="0">
                <a:latin typeface="Roboto" panose="020B0604020202020204" charset="0"/>
                <a:ea typeface="Roboto" panose="020B0604020202020204" charset="0"/>
                <a:cs typeface="Roboto" panose="020B0604020202020204" charset="0"/>
              </a:rPr>
              <a:t>Metric: user.name</a:t>
            </a:r>
          </a:p>
          <a:p>
            <a:pPr marL="0" indent="0">
              <a:lnSpc>
                <a:spcPct val="115000"/>
              </a:lnSpc>
              <a:buNone/>
            </a:pPr>
            <a:endParaRPr lang="en-AU" sz="2200" dirty="0">
              <a:latin typeface="Arial" panose="020B0604020202020204" pitchFamily="34" charset="0"/>
              <a:ea typeface="Arial" panose="020B0604020202020204" pitchFamily="34" charset="0"/>
            </a:endParaRPr>
          </a:p>
          <a:p>
            <a:pPr marL="171450" indent="-171450">
              <a:lnSpc>
                <a:spcPct val="115000"/>
              </a:lnSpc>
              <a:buFont typeface="Arial" panose="020B0604020202020204" pitchFamily="34" charset="0"/>
              <a:buChar char="●"/>
            </a:pPr>
            <a:r>
              <a:rPr lang="en-AU" sz="2200" dirty="0">
                <a:latin typeface="Roboto" panose="020B0604020202020204" charset="0"/>
                <a:ea typeface="Roboto" panose="020B0604020202020204" charset="0"/>
                <a:cs typeface="Roboto" panose="020B0604020202020204" charset="0"/>
              </a:rPr>
              <a:t>Threshold: 10 in last 1 minute</a:t>
            </a:r>
          </a:p>
          <a:p>
            <a:pPr marL="171450" indent="-171450">
              <a:lnSpc>
                <a:spcPct val="115000"/>
              </a:lnSpc>
              <a:buFont typeface="Arial" panose="020B0604020202020204" pitchFamily="34" charset="0"/>
              <a:buChar char="●"/>
            </a:pPr>
            <a:endParaRPr lang="en-AU" sz="2200" dirty="0">
              <a:latin typeface="Roboto" panose="020B0604020202020204" charset="0"/>
              <a:ea typeface="Roboto" panose="020B0604020202020204" charset="0"/>
            </a:endParaRPr>
          </a:p>
          <a:p>
            <a:pPr marL="0" indent="0">
              <a:lnSpc>
                <a:spcPct val="115000"/>
              </a:lnSpc>
              <a:buNone/>
            </a:pPr>
            <a:endParaRPr lang="en-AU" sz="2200" dirty="0">
              <a:latin typeface="Arial" panose="020B0604020202020204" pitchFamily="34" charset="0"/>
              <a:ea typeface="Arial" panose="020B0604020202020204" pitchFamily="34" charset="0"/>
            </a:endParaRPr>
          </a:p>
        </p:txBody>
      </p:sp>
      <p:pic>
        <p:nvPicPr>
          <p:cNvPr id="2" name="Picture 1">
            <a:extLst>
              <a:ext uri="{FF2B5EF4-FFF2-40B4-BE49-F238E27FC236}">
                <a16:creationId xmlns:a16="http://schemas.microsoft.com/office/drawing/2014/main" id="{17593D59-E029-492A-A616-8DD55BE29929}"/>
              </a:ext>
            </a:extLst>
          </p:cNvPr>
          <p:cNvPicPr>
            <a:picLocks noChangeAspect="1"/>
          </p:cNvPicPr>
          <p:nvPr/>
        </p:nvPicPr>
        <p:blipFill>
          <a:blip r:embed="rId3"/>
          <a:stretch>
            <a:fillRect/>
          </a:stretch>
        </p:blipFill>
        <p:spPr>
          <a:xfrm>
            <a:off x="5773514" y="5430023"/>
            <a:ext cx="6051161" cy="1048122"/>
          </a:xfrm>
          <a:prstGeom prst="rect">
            <a:avLst/>
          </a:prstGeom>
        </p:spPr>
      </p:pic>
      <p:pic>
        <p:nvPicPr>
          <p:cNvPr id="4" name="Picture 3">
            <a:extLst>
              <a:ext uri="{FF2B5EF4-FFF2-40B4-BE49-F238E27FC236}">
                <a16:creationId xmlns:a16="http://schemas.microsoft.com/office/drawing/2014/main" id="{C673EA01-3EB1-4D20-AEA2-74D81241F916}"/>
              </a:ext>
            </a:extLst>
          </p:cNvPr>
          <p:cNvPicPr>
            <a:picLocks noChangeAspect="1"/>
          </p:cNvPicPr>
          <p:nvPr/>
        </p:nvPicPr>
        <p:blipFill>
          <a:blip r:embed="rId4"/>
          <a:stretch>
            <a:fillRect/>
          </a:stretch>
        </p:blipFill>
        <p:spPr>
          <a:xfrm>
            <a:off x="817787" y="2782759"/>
            <a:ext cx="9304032" cy="2351949"/>
          </a:xfrm>
          <a:prstGeom prst="rect">
            <a:avLst/>
          </a:prstGeom>
        </p:spPr>
      </p:pic>
    </p:spTree>
    <p:extLst>
      <p:ext uri="{BB962C8B-B14F-4D97-AF65-F5344CB8AC3E}">
        <p14:creationId xmlns:p14="http://schemas.microsoft.com/office/powerpoint/2010/main" val="1733763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144"/>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AU" sz="3300" dirty="0">
                <a:latin typeface="Roboto" panose="020B0604020202020204" charset="0"/>
                <a:ea typeface="Roboto" panose="020B0604020202020204" charset="0"/>
                <a:cs typeface="Roboto" panose="020B0604020202020204" charset="0"/>
              </a:rPr>
              <a:t>Dropped Packets</a:t>
            </a:r>
            <a:endParaRPr dirty="0"/>
          </a:p>
        </p:txBody>
      </p:sp>
      <p:sp>
        <p:nvSpPr>
          <p:cNvPr id="2390" name="Google Shape;2390;p144"/>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21</a:t>
            </a:fld>
            <a:endParaRPr/>
          </a:p>
        </p:txBody>
      </p:sp>
      <p:sp>
        <p:nvSpPr>
          <p:cNvPr id="2391" name="Google Shape;2391;p144"/>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lnSpc>
                <a:spcPct val="115000"/>
              </a:lnSpc>
              <a:buNone/>
            </a:pPr>
            <a:endParaRPr lang="en-US" sz="2200" dirty="0">
              <a:solidFill>
                <a:schemeClr val="dk1"/>
              </a:solidFill>
            </a:endParaRPr>
          </a:p>
          <a:p>
            <a:pPr marL="171450" indent="-171450">
              <a:lnSpc>
                <a:spcPct val="115000"/>
              </a:lnSpc>
              <a:buFont typeface="Arial" panose="020B0604020202020204" pitchFamily="34" charset="0"/>
              <a:buChar char="●"/>
            </a:pPr>
            <a:r>
              <a:rPr lang="en-AU" sz="2200" dirty="0">
                <a:latin typeface="Roboto" panose="020B0604020202020204" charset="0"/>
                <a:ea typeface="Roboto" panose="020B0604020202020204" charset="0"/>
                <a:cs typeface="Roboto" panose="020B0604020202020204" charset="0"/>
              </a:rPr>
              <a:t> Metric: system.network.in.dropped</a:t>
            </a:r>
            <a:endParaRPr lang="en-AU" sz="2200" dirty="0">
              <a:latin typeface="Arial" panose="020B0604020202020204" pitchFamily="34" charset="0"/>
              <a:ea typeface="Arial" panose="020B0604020202020204" pitchFamily="34" charset="0"/>
            </a:endParaRPr>
          </a:p>
          <a:p>
            <a:pPr indent="-254000">
              <a:lnSpc>
                <a:spcPct val="115000"/>
              </a:lnSpc>
              <a:spcBef>
                <a:spcPts val="500"/>
              </a:spcBef>
              <a:spcAft>
                <a:spcPts val="500"/>
              </a:spcAft>
              <a:buClr>
                <a:schemeClr val="dk1"/>
              </a:buClr>
              <a:buSzPts val="4400"/>
            </a:pPr>
            <a:r>
              <a:rPr lang="en-AU" sz="2200" dirty="0">
                <a:latin typeface="Roboto" panose="020B0604020202020204" charset="0"/>
                <a:ea typeface="Roboto" panose="020B0604020202020204" charset="0"/>
                <a:cs typeface="Roboto" panose="020B0604020202020204" charset="0"/>
              </a:rPr>
              <a:t>Threshold: 1500 in last 1 minute</a:t>
            </a:r>
            <a:endParaRPr sz="2200" dirty="0">
              <a:solidFill>
                <a:schemeClr val="dk1"/>
              </a:solidFill>
            </a:endParaRPr>
          </a:p>
        </p:txBody>
      </p:sp>
      <p:pic>
        <p:nvPicPr>
          <p:cNvPr id="3" name="Picture 2">
            <a:extLst>
              <a:ext uri="{FF2B5EF4-FFF2-40B4-BE49-F238E27FC236}">
                <a16:creationId xmlns:a16="http://schemas.microsoft.com/office/drawing/2014/main" id="{6A92BFF6-528F-4E80-97E8-CC96A72911DB}"/>
              </a:ext>
            </a:extLst>
          </p:cNvPr>
          <p:cNvPicPr>
            <a:picLocks noChangeAspect="1"/>
          </p:cNvPicPr>
          <p:nvPr/>
        </p:nvPicPr>
        <p:blipFill>
          <a:blip r:embed="rId3"/>
          <a:stretch>
            <a:fillRect/>
          </a:stretch>
        </p:blipFill>
        <p:spPr>
          <a:xfrm>
            <a:off x="762987" y="2448108"/>
            <a:ext cx="9768031" cy="2545923"/>
          </a:xfrm>
          <a:prstGeom prst="rect">
            <a:avLst/>
          </a:prstGeom>
        </p:spPr>
      </p:pic>
      <p:pic>
        <p:nvPicPr>
          <p:cNvPr id="5" name="Picture 4">
            <a:extLst>
              <a:ext uri="{FF2B5EF4-FFF2-40B4-BE49-F238E27FC236}">
                <a16:creationId xmlns:a16="http://schemas.microsoft.com/office/drawing/2014/main" id="{B9765B24-95F1-4611-A1AD-9ED922C81E44}"/>
              </a:ext>
            </a:extLst>
          </p:cNvPr>
          <p:cNvPicPr>
            <a:picLocks noChangeAspect="1"/>
          </p:cNvPicPr>
          <p:nvPr/>
        </p:nvPicPr>
        <p:blipFill>
          <a:blip r:embed="rId4"/>
          <a:stretch>
            <a:fillRect/>
          </a:stretch>
        </p:blipFill>
        <p:spPr>
          <a:xfrm>
            <a:off x="6344953" y="5522581"/>
            <a:ext cx="5130680" cy="864308"/>
          </a:xfrm>
          <a:prstGeom prst="rect">
            <a:avLst/>
          </a:prstGeom>
        </p:spPr>
      </p:pic>
    </p:spTree>
    <p:extLst>
      <p:ext uri="{BB962C8B-B14F-4D97-AF65-F5344CB8AC3E}">
        <p14:creationId xmlns:p14="http://schemas.microsoft.com/office/powerpoint/2010/main" val="3289755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pic>
        <p:nvPicPr>
          <p:cNvPr id="2403" name="Google Shape;2403;p146"/>
          <p:cNvPicPr preferRelativeResize="0"/>
          <p:nvPr/>
        </p:nvPicPr>
        <p:blipFill rotWithShape="1">
          <a:blip r:embed="rId3">
            <a:alphaModFix/>
          </a:blip>
          <a:srcRect/>
          <a:stretch/>
        </p:blipFill>
        <p:spPr>
          <a:xfrm>
            <a:off x="367255" y="386534"/>
            <a:ext cx="11457412" cy="6123224"/>
          </a:xfrm>
          <a:prstGeom prst="rect">
            <a:avLst/>
          </a:prstGeom>
          <a:noFill/>
          <a:ln>
            <a:noFill/>
          </a:ln>
        </p:spPr>
      </p:pic>
      <p:sp>
        <p:nvSpPr>
          <p:cNvPr id="2404" name="Google Shape;2404;p146"/>
          <p:cNvSpPr txBox="1">
            <a:spLocks noGrp="1"/>
          </p:cNvSpPr>
          <p:nvPr>
            <p:ph type="title"/>
          </p:nvPr>
        </p:nvSpPr>
        <p:spPr>
          <a:xfrm>
            <a:off x="367232" y="2930500"/>
            <a:ext cx="11457450" cy="1035300"/>
          </a:xfrm>
          <a:prstGeom prst="rect">
            <a:avLst/>
          </a:prstGeom>
        </p:spPr>
        <p:txBody>
          <a:bodyPr spcFirstLastPara="1" wrap="square" lIns="121875" tIns="121875" rIns="121875" bIns="121875" anchor="t" anchorCtr="0">
            <a:noAutofit/>
          </a:bodyPr>
          <a:lstStyle/>
          <a:p>
            <a:pPr>
              <a:buClr>
                <a:schemeClr val="dk1"/>
              </a:buClr>
              <a:buSzPts val="1100"/>
            </a:pPr>
            <a:r>
              <a:rPr lang="en-US"/>
              <a:t>Hardening</a:t>
            </a:r>
            <a:endParaRPr/>
          </a:p>
          <a:p>
            <a:endParaRPr b="1"/>
          </a:p>
          <a:p>
            <a:pPr algn="l"/>
            <a:endParaRPr b="1"/>
          </a:p>
        </p:txBody>
      </p:sp>
      <p:sp>
        <p:nvSpPr>
          <p:cNvPr id="2405" name="Google Shape;2405;p146"/>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22</a:t>
            </a:fld>
            <a:endParaRPr sz="800"/>
          </a:p>
        </p:txBody>
      </p:sp>
    </p:spTree>
    <p:extLst>
      <p:ext uri="{BB962C8B-B14F-4D97-AF65-F5344CB8AC3E}">
        <p14:creationId xmlns:p14="http://schemas.microsoft.com/office/powerpoint/2010/main" val="4186472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148"/>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Hardening of </a:t>
            </a:r>
            <a:r>
              <a:rPr lang="en-US" dirty="0" err="1"/>
              <a:t>Wordpress</a:t>
            </a:r>
            <a:r>
              <a:rPr lang="en-US" dirty="0"/>
              <a:t> </a:t>
            </a:r>
            <a:r>
              <a:rPr lang="en-US" sz="3300" dirty="0">
                <a:latin typeface="Roboto Medium" panose="020B0604020202020204" charset="0"/>
              </a:rPr>
              <a:t>User Enumeration Vulnerability</a:t>
            </a:r>
            <a:endParaRPr b="1" dirty="0">
              <a:latin typeface="Roboto"/>
              <a:ea typeface="Roboto"/>
              <a:cs typeface="Roboto"/>
              <a:sym typeface="Roboto"/>
            </a:endParaRPr>
          </a:p>
        </p:txBody>
      </p:sp>
      <p:sp>
        <p:nvSpPr>
          <p:cNvPr id="2418" name="Google Shape;2418;p148"/>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23</a:t>
            </a:fld>
            <a:endParaRPr/>
          </a:p>
        </p:txBody>
      </p:sp>
      <p:sp>
        <p:nvSpPr>
          <p:cNvPr id="2419" name="Google Shape;2419;p148"/>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lnSpc>
                <a:spcPct val="115000"/>
              </a:lnSpc>
              <a:buNone/>
            </a:pPr>
            <a:r>
              <a:rPr lang="en-US" sz="2200" b="1" dirty="0">
                <a:latin typeface="Roboto Medium" panose="020B0604020202020204" charset="0"/>
                <a:ea typeface="Roboto Medium"/>
                <a:sym typeface="Roboto Medium"/>
              </a:rPr>
              <a:t>Target 1</a:t>
            </a:r>
          </a:p>
          <a:p>
            <a:pPr marL="0" indent="0">
              <a:lnSpc>
                <a:spcPct val="115000"/>
              </a:lnSpc>
              <a:buNone/>
            </a:pPr>
            <a:endParaRPr lang="en-US" sz="2200" b="1" dirty="0">
              <a:latin typeface="Roboto Medium" panose="020B0604020202020204" charset="0"/>
              <a:ea typeface="Roboto Medium"/>
              <a:sym typeface="Roboto Medium"/>
            </a:endParaRPr>
          </a:p>
          <a:p>
            <a:pPr marL="0" indent="0">
              <a:lnSpc>
                <a:spcPct val="115000"/>
              </a:lnSpc>
              <a:buNone/>
            </a:pPr>
            <a:r>
              <a:rPr lang="en-US" sz="2200" dirty="0" err="1">
                <a:latin typeface="Roboto Medium" panose="020B0604020202020204" charset="0"/>
                <a:ea typeface="Roboto Medium"/>
                <a:sym typeface="Roboto Medium"/>
              </a:rPr>
              <a:t>Wordpres</a:t>
            </a:r>
            <a:r>
              <a:rPr lang="en-US" sz="2200" dirty="0">
                <a:latin typeface="Roboto Medium" panose="020B0604020202020204" charset="0"/>
                <a:ea typeface="Roboto Medium"/>
                <a:sym typeface="Roboto Medium"/>
              </a:rPr>
              <a:t>s default configuration provides a large attack surface which we can reduce by taking these actions:</a:t>
            </a:r>
          </a:p>
          <a:p>
            <a:pPr marL="0" indent="0">
              <a:lnSpc>
                <a:spcPct val="115000"/>
              </a:lnSpc>
              <a:buNone/>
            </a:pPr>
            <a:endParaRPr sz="2200" dirty="0">
              <a:solidFill>
                <a:schemeClr val="dk1"/>
              </a:solidFill>
            </a:endParaRPr>
          </a:p>
          <a:p>
            <a:pPr marL="457200" indent="-254000">
              <a:lnSpc>
                <a:spcPct val="115000"/>
              </a:lnSpc>
              <a:spcBef>
                <a:spcPts val="600"/>
              </a:spcBef>
              <a:buClr>
                <a:schemeClr val="dk1"/>
              </a:buClr>
              <a:buSzPts val="4400"/>
            </a:pPr>
            <a:r>
              <a:rPr lang="en-US" sz="2200" dirty="0">
                <a:solidFill>
                  <a:schemeClr val="dk1"/>
                </a:solidFill>
              </a:rPr>
              <a:t>Disable the WordPress REST API if you are not using it,</a:t>
            </a:r>
          </a:p>
          <a:p>
            <a:pPr marL="457200" indent="-254000">
              <a:lnSpc>
                <a:spcPct val="115000"/>
              </a:lnSpc>
              <a:spcBef>
                <a:spcPts val="600"/>
              </a:spcBef>
              <a:buClr>
                <a:schemeClr val="dk1"/>
              </a:buClr>
              <a:buSzPts val="4400"/>
            </a:pPr>
            <a:r>
              <a:rPr lang="en-US" sz="2200" dirty="0">
                <a:solidFill>
                  <a:schemeClr val="dk1"/>
                </a:solidFill>
              </a:rPr>
              <a:t>Disable WordPress XML-RPC if you are not using it,</a:t>
            </a:r>
          </a:p>
          <a:p>
            <a:pPr marL="457200" indent="-254000">
              <a:lnSpc>
                <a:spcPct val="115000"/>
              </a:lnSpc>
              <a:spcBef>
                <a:spcPts val="600"/>
              </a:spcBef>
              <a:buClr>
                <a:schemeClr val="dk1"/>
              </a:buClr>
              <a:buSzPts val="4400"/>
            </a:pPr>
            <a:r>
              <a:rPr lang="en-US" sz="2200" dirty="0">
                <a:solidFill>
                  <a:schemeClr val="dk1"/>
                </a:solidFill>
              </a:rPr>
              <a:t>Configure your web server to block requests to /?author=&lt;number&gt;,</a:t>
            </a:r>
          </a:p>
          <a:p>
            <a:pPr marL="457200" indent="-254000">
              <a:lnSpc>
                <a:spcPct val="115000"/>
              </a:lnSpc>
              <a:spcBef>
                <a:spcPts val="600"/>
              </a:spcBef>
              <a:buClr>
                <a:schemeClr val="dk1"/>
              </a:buClr>
              <a:buSzPts val="4400"/>
            </a:pPr>
            <a:r>
              <a:rPr lang="en-US" sz="2200" dirty="0">
                <a:solidFill>
                  <a:schemeClr val="dk1"/>
                </a:solidFill>
              </a:rPr>
              <a:t>Don’t expose /wp-admin and /wp-</a:t>
            </a:r>
            <a:r>
              <a:rPr lang="en-US" sz="2200" dirty="0" err="1">
                <a:solidFill>
                  <a:schemeClr val="dk1"/>
                </a:solidFill>
              </a:rPr>
              <a:t>login.php</a:t>
            </a:r>
            <a:r>
              <a:rPr lang="en-US" sz="2200" dirty="0">
                <a:solidFill>
                  <a:schemeClr val="dk1"/>
                </a:solidFill>
              </a:rPr>
              <a:t> directly to the public Internet</a:t>
            </a:r>
            <a:endParaRPr sz="2200" dirty="0">
              <a:solidFill>
                <a:schemeClr val="dk1"/>
              </a:solidFill>
            </a:endParaRPr>
          </a:p>
          <a:p>
            <a:pPr indent="0">
              <a:lnSpc>
                <a:spcPct val="115000"/>
              </a:lnSpc>
              <a:spcBef>
                <a:spcPts val="500"/>
              </a:spcBef>
              <a:spcAft>
                <a:spcPts val="500"/>
              </a:spcAft>
              <a:buNone/>
            </a:pPr>
            <a:endParaRPr sz="2200" i="1" dirty="0">
              <a:solidFill>
                <a:schemeClr val="dk1"/>
              </a:solidFill>
            </a:endParaRPr>
          </a:p>
        </p:txBody>
      </p:sp>
    </p:spTree>
    <p:extLst>
      <p:ext uri="{BB962C8B-B14F-4D97-AF65-F5344CB8AC3E}">
        <p14:creationId xmlns:p14="http://schemas.microsoft.com/office/powerpoint/2010/main" val="2191021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148"/>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Hardening Against </a:t>
            </a:r>
            <a:r>
              <a:rPr lang="en-US" dirty="0" err="1"/>
              <a:t>Wordpress</a:t>
            </a:r>
            <a:r>
              <a:rPr lang="en-US" dirty="0"/>
              <a:t> Contact Form Vulnerability</a:t>
            </a:r>
            <a:endParaRPr b="1" dirty="0">
              <a:latin typeface="Roboto"/>
              <a:ea typeface="Roboto"/>
              <a:cs typeface="Roboto"/>
              <a:sym typeface="Roboto"/>
            </a:endParaRPr>
          </a:p>
        </p:txBody>
      </p:sp>
      <p:sp>
        <p:nvSpPr>
          <p:cNvPr id="2418" name="Google Shape;2418;p148"/>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24</a:t>
            </a:fld>
            <a:endParaRPr/>
          </a:p>
        </p:txBody>
      </p:sp>
      <p:sp>
        <p:nvSpPr>
          <p:cNvPr id="2419" name="Google Shape;2419;p148"/>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lnSpc>
                <a:spcPct val="115000"/>
              </a:lnSpc>
              <a:buNone/>
            </a:pPr>
            <a:r>
              <a:rPr lang="en-US" sz="2200" b="1" dirty="0">
                <a:solidFill>
                  <a:schemeClr val="dk1"/>
                </a:solidFill>
              </a:rPr>
              <a:t>Target 1</a:t>
            </a:r>
          </a:p>
          <a:p>
            <a:pPr marL="0" indent="0">
              <a:lnSpc>
                <a:spcPct val="115000"/>
              </a:lnSpc>
              <a:buNone/>
            </a:pPr>
            <a:endParaRPr lang="en-US" sz="2200" dirty="0">
              <a:solidFill>
                <a:schemeClr val="dk1"/>
              </a:solidFill>
            </a:endParaRPr>
          </a:p>
          <a:p>
            <a:pPr marL="0" indent="0">
              <a:lnSpc>
                <a:spcPct val="115000"/>
              </a:lnSpc>
              <a:buNone/>
            </a:pPr>
            <a:r>
              <a:rPr lang="en-US" sz="2200" dirty="0">
                <a:solidFill>
                  <a:schemeClr val="dk1"/>
                </a:solidFill>
              </a:rPr>
              <a:t>Various </a:t>
            </a:r>
            <a:r>
              <a:rPr lang="en-US" sz="2200" dirty="0" err="1">
                <a:solidFill>
                  <a:schemeClr val="dk1"/>
                </a:solidFill>
              </a:rPr>
              <a:t>wordpress</a:t>
            </a:r>
            <a:r>
              <a:rPr lang="en-US" sz="2200" dirty="0">
                <a:solidFill>
                  <a:schemeClr val="dk1"/>
                </a:solidFill>
              </a:rPr>
              <a:t> plug-ins may include an update to </a:t>
            </a:r>
            <a:r>
              <a:rPr lang="en-US" sz="2200" dirty="0" err="1">
                <a:solidFill>
                  <a:schemeClr val="dk1"/>
                </a:solidFill>
              </a:rPr>
              <a:t>contact.php</a:t>
            </a:r>
            <a:endParaRPr lang="en-US" sz="2200" dirty="0">
              <a:solidFill>
                <a:schemeClr val="dk1"/>
              </a:solidFill>
            </a:endParaRPr>
          </a:p>
          <a:p>
            <a:pPr marL="0" indent="0">
              <a:lnSpc>
                <a:spcPct val="115000"/>
              </a:lnSpc>
              <a:buNone/>
            </a:pPr>
            <a:endParaRPr sz="2200" dirty="0">
              <a:solidFill>
                <a:schemeClr val="dk1"/>
              </a:solidFill>
            </a:endParaRPr>
          </a:p>
          <a:p>
            <a:pPr marL="457200" indent="-254000">
              <a:lnSpc>
                <a:spcPct val="115000"/>
              </a:lnSpc>
              <a:spcBef>
                <a:spcPts val="600"/>
              </a:spcBef>
              <a:buClr>
                <a:schemeClr val="dk1"/>
              </a:buClr>
              <a:buSzPts val="4400"/>
            </a:pPr>
            <a:r>
              <a:rPr lang="en-US" sz="2200" dirty="0">
                <a:solidFill>
                  <a:schemeClr val="dk1"/>
                </a:solidFill>
              </a:rPr>
              <a:t>make sure your plugins are always updated. Also, if you are not using a specific plugin, delete it from the system.</a:t>
            </a:r>
          </a:p>
          <a:p>
            <a:pPr marL="457200" indent="-254000">
              <a:lnSpc>
                <a:spcPct val="115000"/>
              </a:lnSpc>
              <a:spcBef>
                <a:spcPts val="600"/>
              </a:spcBef>
              <a:buClr>
                <a:schemeClr val="dk1"/>
              </a:buClr>
              <a:buSzPts val="4400"/>
            </a:pPr>
            <a:r>
              <a:rPr lang="en-US" sz="2200" dirty="0">
                <a:solidFill>
                  <a:schemeClr val="dk1"/>
                </a:solidFill>
              </a:rPr>
              <a:t>Disable File Editing within </a:t>
            </a:r>
            <a:r>
              <a:rPr lang="en-US" sz="2200" dirty="0" err="1">
                <a:solidFill>
                  <a:schemeClr val="dk1"/>
                </a:solidFill>
              </a:rPr>
              <a:t>wordpress</a:t>
            </a:r>
            <a:r>
              <a:rPr lang="en-US" sz="2200" dirty="0">
                <a:solidFill>
                  <a:schemeClr val="dk1"/>
                </a:solidFill>
              </a:rPr>
              <a:t>, add this line to your wp-</a:t>
            </a:r>
            <a:r>
              <a:rPr lang="en-US" sz="2200" dirty="0" err="1">
                <a:solidFill>
                  <a:schemeClr val="dk1"/>
                </a:solidFill>
              </a:rPr>
              <a:t>config.php</a:t>
            </a:r>
            <a:endParaRPr lang="en-US" sz="2200" dirty="0">
              <a:solidFill>
                <a:schemeClr val="dk1"/>
              </a:solidFill>
            </a:endParaRPr>
          </a:p>
          <a:p>
            <a:pPr marL="457200" indent="-254000">
              <a:lnSpc>
                <a:spcPct val="115000"/>
              </a:lnSpc>
              <a:spcBef>
                <a:spcPts val="600"/>
              </a:spcBef>
              <a:buClr>
                <a:schemeClr val="dk1"/>
              </a:buClr>
              <a:buSzPts val="4400"/>
            </a:pPr>
            <a:endParaRPr lang="en-US" sz="2200" i="1" dirty="0">
              <a:solidFill>
                <a:schemeClr val="dk1"/>
              </a:solidFill>
            </a:endParaRPr>
          </a:p>
          <a:p>
            <a:pPr marL="203200" indent="0">
              <a:lnSpc>
                <a:spcPct val="115000"/>
              </a:lnSpc>
              <a:spcBef>
                <a:spcPts val="600"/>
              </a:spcBef>
              <a:buClr>
                <a:schemeClr val="dk1"/>
              </a:buClr>
              <a:buSzPts val="4400"/>
              <a:buNone/>
            </a:pPr>
            <a:r>
              <a:rPr lang="en-AU" sz="2200" i="1" dirty="0">
                <a:solidFill>
                  <a:schemeClr val="dk1"/>
                </a:solidFill>
                <a:highlight>
                  <a:srgbClr val="C0C0C0"/>
                </a:highlight>
              </a:rPr>
              <a:t>define('DISALLOW_FILE_EDIT', true);</a:t>
            </a:r>
            <a:endParaRPr sz="2200" i="1" dirty="0">
              <a:solidFill>
                <a:schemeClr val="dk1"/>
              </a:solidFill>
              <a:highlight>
                <a:srgbClr val="C0C0C0"/>
              </a:highlight>
            </a:endParaRPr>
          </a:p>
        </p:txBody>
      </p:sp>
    </p:spTree>
    <p:extLst>
      <p:ext uri="{BB962C8B-B14F-4D97-AF65-F5344CB8AC3E}">
        <p14:creationId xmlns:p14="http://schemas.microsoft.com/office/powerpoint/2010/main" val="2969393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3"/>
        <p:cNvGrpSpPr/>
        <p:nvPr/>
      </p:nvGrpSpPr>
      <p:grpSpPr>
        <a:xfrm>
          <a:off x="0" y="0"/>
          <a:ext cx="0" cy="0"/>
          <a:chOff x="0" y="0"/>
          <a:chExt cx="0" cy="0"/>
        </a:xfrm>
      </p:grpSpPr>
      <p:sp>
        <p:nvSpPr>
          <p:cNvPr id="2424" name="Google Shape;2424;p149"/>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Hardening Against Weak Password Requirements Target 1&amp;2</a:t>
            </a:r>
            <a:endParaRPr b="1" dirty="0">
              <a:latin typeface="Roboto"/>
              <a:ea typeface="Roboto"/>
              <a:cs typeface="Roboto"/>
              <a:sym typeface="Roboto"/>
            </a:endParaRPr>
          </a:p>
        </p:txBody>
      </p:sp>
      <p:sp>
        <p:nvSpPr>
          <p:cNvPr id="2425" name="Google Shape;2425;p149"/>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25</a:t>
            </a:fld>
            <a:endParaRPr/>
          </a:p>
        </p:txBody>
      </p:sp>
      <p:sp>
        <p:nvSpPr>
          <p:cNvPr id="2426" name="Google Shape;2426;p149"/>
          <p:cNvSpPr txBox="1">
            <a:spLocks noGrp="1"/>
          </p:cNvSpPr>
          <p:nvPr>
            <p:ph type="body" idx="3"/>
          </p:nvPr>
        </p:nvSpPr>
        <p:spPr>
          <a:xfrm>
            <a:off x="353275" y="1147700"/>
            <a:ext cx="11471400" cy="5285757"/>
          </a:xfrm>
          <a:prstGeom prst="rect">
            <a:avLst/>
          </a:prstGeom>
        </p:spPr>
        <p:txBody>
          <a:bodyPr spcFirstLastPara="1" wrap="square" lIns="609500" tIns="0" rIns="609500" bIns="1218988" anchor="t" anchorCtr="0">
            <a:noAutofit/>
          </a:bodyPr>
          <a:lstStyle/>
          <a:p>
            <a:pPr marL="0" indent="0">
              <a:lnSpc>
                <a:spcPct val="115000"/>
              </a:lnSpc>
              <a:buClr>
                <a:schemeClr val="dk1"/>
              </a:buClr>
              <a:buSzPts val="1100"/>
              <a:buNone/>
            </a:pPr>
            <a:r>
              <a:rPr lang="en-US" sz="2200" dirty="0">
                <a:solidFill>
                  <a:schemeClr val="dk1"/>
                </a:solidFill>
              </a:rPr>
              <a:t>User password constraints are defined in system policy.  An organisation should implement an appropriate password policy across all systems. Longer and more complex passwords are harder to guess and take longer to crack.</a:t>
            </a:r>
          </a:p>
          <a:p>
            <a:pPr marL="0" indent="0">
              <a:lnSpc>
                <a:spcPct val="115000"/>
              </a:lnSpc>
              <a:buClr>
                <a:schemeClr val="dk1"/>
              </a:buClr>
              <a:buSzPts val="1100"/>
              <a:buNone/>
            </a:pPr>
            <a:endParaRPr lang="en-US" sz="2200" dirty="0">
              <a:solidFill>
                <a:schemeClr val="dk1"/>
              </a:solidFill>
            </a:endParaRPr>
          </a:p>
          <a:p>
            <a:pPr marL="457200" indent="-254000">
              <a:lnSpc>
                <a:spcPct val="115000"/>
              </a:lnSpc>
              <a:spcBef>
                <a:spcPts val="600"/>
              </a:spcBef>
              <a:buClr>
                <a:schemeClr val="dk1"/>
              </a:buClr>
              <a:buSzPts val="4400"/>
            </a:pPr>
            <a:r>
              <a:rPr lang="en-US" sz="2200" dirty="0">
                <a:solidFill>
                  <a:schemeClr val="dk1"/>
                </a:solidFill>
              </a:rPr>
              <a:t>As a general rule, a strong password should have a combination of Uppercase, lowercase, numeric and special characters and should be at least 12-15 characters long</a:t>
            </a:r>
          </a:p>
          <a:p>
            <a:pPr marL="457200" indent="-254000">
              <a:lnSpc>
                <a:spcPct val="115000"/>
              </a:lnSpc>
              <a:spcBef>
                <a:spcPts val="600"/>
              </a:spcBef>
              <a:buClr>
                <a:schemeClr val="dk1"/>
              </a:buClr>
              <a:buSzPts val="4400"/>
            </a:pPr>
            <a:r>
              <a:rPr lang="en-US" sz="2200" dirty="0">
                <a:solidFill>
                  <a:schemeClr val="dk1"/>
                </a:solidFill>
              </a:rPr>
              <a:t>install </a:t>
            </a:r>
            <a:r>
              <a:rPr lang="en-US" sz="2200" dirty="0" err="1">
                <a:solidFill>
                  <a:schemeClr val="dk1"/>
                </a:solidFill>
              </a:rPr>
              <a:t>libpam</a:t>
            </a:r>
            <a:r>
              <a:rPr lang="en-US" sz="2200" dirty="0">
                <a:solidFill>
                  <a:schemeClr val="dk1"/>
                </a:solidFill>
              </a:rPr>
              <a:t>- </a:t>
            </a:r>
            <a:r>
              <a:rPr lang="en-US" sz="2200" dirty="0" err="1">
                <a:solidFill>
                  <a:schemeClr val="dk1"/>
                </a:solidFill>
              </a:rPr>
              <a:t>pwquality</a:t>
            </a:r>
            <a:r>
              <a:rPr lang="en-US" sz="2200" dirty="0">
                <a:solidFill>
                  <a:schemeClr val="dk1"/>
                </a:solidFill>
              </a:rPr>
              <a:t>: </a:t>
            </a:r>
            <a:r>
              <a:rPr lang="en-US" sz="2200" i="1" dirty="0" err="1">
                <a:solidFill>
                  <a:schemeClr val="dk1"/>
                </a:solidFill>
                <a:highlight>
                  <a:srgbClr val="C0C0C0"/>
                </a:highlight>
              </a:rPr>
              <a:t>sudo</a:t>
            </a:r>
            <a:r>
              <a:rPr lang="en-US" sz="2200" i="1" dirty="0">
                <a:solidFill>
                  <a:schemeClr val="dk1"/>
                </a:solidFill>
                <a:highlight>
                  <a:srgbClr val="C0C0C0"/>
                </a:highlight>
              </a:rPr>
              <a:t> apt install </a:t>
            </a:r>
            <a:r>
              <a:rPr lang="en-US" sz="2200" i="1" dirty="0" err="1">
                <a:solidFill>
                  <a:schemeClr val="dk1"/>
                </a:solidFill>
                <a:highlight>
                  <a:srgbClr val="C0C0C0"/>
                </a:highlight>
              </a:rPr>
              <a:t>libpam-pwquality</a:t>
            </a:r>
            <a:endParaRPr lang="en-US" sz="2200" i="1" dirty="0">
              <a:solidFill>
                <a:schemeClr val="dk1"/>
              </a:solidFill>
              <a:highlight>
                <a:srgbClr val="C0C0C0"/>
              </a:highlight>
            </a:endParaRPr>
          </a:p>
          <a:p>
            <a:pPr marL="457200" indent="-254000">
              <a:lnSpc>
                <a:spcPct val="115000"/>
              </a:lnSpc>
              <a:spcBef>
                <a:spcPts val="600"/>
              </a:spcBef>
              <a:buClr>
                <a:schemeClr val="dk1"/>
              </a:buClr>
              <a:buSzPts val="4400"/>
            </a:pPr>
            <a:r>
              <a:rPr lang="en-US" sz="2200" dirty="0">
                <a:solidFill>
                  <a:schemeClr val="dk1"/>
                </a:solidFill>
              </a:rPr>
              <a:t>EDIT /</a:t>
            </a:r>
            <a:r>
              <a:rPr lang="en-US" sz="2200" dirty="0" err="1">
                <a:solidFill>
                  <a:schemeClr val="dk1"/>
                </a:solidFill>
              </a:rPr>
              <a:t>etc</a:t>
            </a:r>
            <a:r>
              <a:rPr lang="en-US" sz="2200" dirty="0">
                <a:solidFill>
                  <a:schemeClr val="dk1"/>
                </a:solidFill>
              </a:rPr>
              <a:t>/</a:t>
            </a:r>
            <a:r>
              <a:rPr lang="en-US" sz="2200" dirty="0" err="1">
                <a:solidFill>
                  <a:schemeClr val="dk1"/>
                </a:solidFill>
              </a:rPr>
              <a:t>pam.d</a:t>
            </a:r>
            <a:r>
              <a:rPr lang="en-US" sz="2200" dirty="0">
                <a:solidFill>
                  <a:schemeClr val="dk1"/>
                </a:solidFill>
              </a:rPr>
              <a:t>/common-password</a:t>
            </a:r>
          </a:p>
          <a:p>
            <a:pPr marL="203200" indent="0">
              <a:lnSpc>
                <a:spcPct val="115000"/>
              </a:lnSpc>
              <a:spcBef>
                <a:spcPts val="600"/>
              </a:spcBef>
              <a:buClr>
                <a:schemeClr val="dk1"/>
              </a:buClr>
              <a:buSzPts val="4400"/>
              <a:buNone/>
            </a:pPr>
            <a:r>
              <a:rPr lang="en-US" sz="2200" dirty="0">
                <a:solidFill>
                  <a:schemeClr val="dk1"/>
                </a:solidFill>
              </a:rPr>
              <a:t>	find the line: </a:t>
            </a:r>
            <a:r>
              <a:rPr lang="en-US" sz="2200" i="1" dirty="0">
                <a:solidFill>
                  <a:schemeClr val="dk1"/>
                </a:solidFill>
                <a:highlight>
                  <a:srgbClr val="00FFFF"/>
                </a:highlight>
              </a:rPr>
              <a:t>password   requisite   pam_pwquality.so retry=3</a:t>
            </a:r>
          </a:p>
          <a:p>
            <a:pPr marL="203200" indent="0">
              <a:lnSpc>
                <a:spcPct val="115000"/>
              </a:lnSpc>
              <a:spcBef>
                <a:spcPts val="600"/>
              </a:spcBef>
              <a:buClr>
                <a:schemeClr val="dk1"/>
              </a:buClr>
              <a:buSzPts val="4400"/>
              <a:buNone/>
            </a:pPr>
            <a:r>
              <a:rPr lang="en-US" sz="2200" dirty="0">
                <a:solidFill>
                  <a:schemeClr val="dk1"/>
                </a:solidFill>
              </a:rPr>
              <a:t>	append: </a:t>
            </a:r>
            <a:r>
              <a:rPr lang="en-US" sz="2200" i="1" dirty="0" err="1">
                <a:solidFill>
                  <a:schemeClr val="dk1"/>
                </a:solidFill>
                <a:highlight>
                  <a:srgbClr val="C0C0C0"/>
                </a:highlight>
              </a:rPr>
              <a:t>minlen</a:t>
            </a:r>
            <a:r>
              <a:rPr lang="en-US" sz="2200" i="1" dirty="0">
                <a:solidFill>
                  <a:schemeClr val="dk1"/>
                </a:solidFill>
                <a:highlight>
                  <a:srgbClr val="C0C0C0"/>
                </a:highlight>
              </a:rPr>
              <a:t>=12 </a:t>
            </a:r>
            <a:r>
              <a:rPr lang="en-US" sz="2200" i="1" dirty="0" err="1">
                <a:solidFill>
                  <a:schemeClr val="dk1"/>
                </a:solidFill>
                <a:highlight>
                  <a:srgbClr val="C0C0C0"/>
                </a:highlight>
              </a:rPr>
              <a:t>maxrepeat</a:t>
            </a:r>
            <a:r>
              <a:rPr lang="en-US" sz="2200" i="1" dirty="0">
                <a:solidFill>
                  <a:schemeClr val="dk1"/>
                </a:solidFill>
                <a:highlight>
                  <a:srgbClr val="C0C0C0"/>
                </a:highlight>
              </a:rPr>
              <a:t>=3 </a:t>
            </a:r>
            <a:r>
              <a:rPr lang="en-US" sz="2200" i="1" dirty="0" err="1">
                <a:solidFill>
                  <a:schemeClr val="dk1"/>
                </a:solidFill>
                <a:highlight>
                  <a:srgbClr val="C0C0C0"/>
                </a:highlight>
              </a:rPr>
              <a:t>ucredit</a:t>
            </a:r>
            <a:r>
              <a:rPr lang="en-US" sz="2200" i="1" dirty="0">
                <a:solidFill>
                  <a:schemeClr val="dk1"/>
                </a:solidFill>
                <a:highlight>
                  <a:srgbClr val="C0C0C0"/>
                </a:highlight>
              </a:rPr>
              <a:t>=-1 </a:t>
            </a:r>
            <a:r>
              <a:rPr lang="en-US" sz="2200" i="1" dirty="0" err="1">
                <a:solidFill>
                  <a:schemeClr val="dk1"/>
                </a:solidFill>
                <a:highlight>
                  <a:srgbClr val="C0C0C0"/>
                </a:highlight>
              </a:rPr>
              <a:t>lcredit</a:t>
            </a:r>
            <a:r>
              <a:rPr lang="en-US" sz="2200" i="1" dirty="0">
                <a:solidFill>
                  <a:schemeClr val="dk1"/>
                </a:solidFill>
                <a:highlight>
                  <a:srgbClr val="C0C0C0"/>
                </a:highlight>
              </a:rPr>
              <a:t>=-1 </a:t>
            </a:r>
            <a:r>
              <a:rPr lang="en-US" sz="2200" i="1" dirty="0" err="1">
                <a:solidFill>
                  <a:schemeClr val="dk1"/>
                </a:solidFill>
                <a:highlight>
                  <a:srgbClr val="C0C0C0"/>
                </a:highlight>
              </a:rPr>
              <a:t>dcredit</a:t>
            </a:r>
            <a:r>
              <a:rPr lang="en-US" sz="2200" i="1" dirty="0">
                <a:solidFill>
                  <a:schemeClr val="dk1"/>
                </a:solidFill>
                <a:highlight>
                  <a:srgbClr val="C0C0C0"/>
                </a:highlight>
              </a:rPr>
              <a:t>=-1 </a:t>
            </a:r>
            <a:r>
              <a:rPr lang="en-US" sz="2200" i="1" dirty="0" err="1">
                <a:solidFill>
                  <a:schemeClr val="dk1"/>
                </a:solidFill>
                <a:highlight>
                  <a:srgbClr val="C0C0C0"/>
                </a:highlight>
              </a:rPr>
              <a:t>ocredit</a:t>
            </a:r>
            <a:r>
              <a:rPr lang="en-US" sz="2200" i="1" dirty="0">
                <a:solidFill>
                  <a:schemeClr val="dk1"/>
                </a:solidFill>
                <a:highlight>
                  <a:srgbClr val="C0C0C0"/>
                </a:highlight>
              </a:rPr>
              <a:t>=-1 				</a:t>
            </a:r>
            <a:r>
              <a:rPr lang="en-US" sz="2200" i="1" dirty="0" err="1">
                <a:solidFill>
                  <a:schemeClr val="dk1"/>
                </a:solidFill>
                <a:highlight>
                  <a:srgbClr val="C0C0C0"/>
                </a:highlight>
              </a:rPr>
              <a:t>difok</a:t>
            </a:r>
            <a:r>
              <a:rPr lang="en-US" sz="2200" i="1" dirty="0">
                <a:solidFill>
                  <a:schemeClr val="dk1"/>
                </a:solidFill>
                <a:highlight>
                  <a:srgbClr val="C0C0C0"/>
                </a:highlight>
              </a:rPr>
              <a:t>=4 </a:t>
            </a:r>
            <a:r>
              <a:rPr lang="en-US" sz="2200" i="1" dirty="0" err="1">
                <a:solidFill>
                  <a:schemeClr val="dk1"/>
                </a:solidFill>
                <a:highlight>
                  <a:srgbClr val="C0C0C0"/>
                </a:highlight>
              </a:rPr>
              <a:t>reject_username</a:t>
            </a:r>
            <a:r>
              <a:rPr lang="en-US" sz="2200" i="1" dirty="0">
                <a:solidFill>
                  <a:schemeClr val="dk1"/>
                </a:solidFill>
                <a:highlight>
                  <a:srgbClr val="C0C0C0"/>
                </a:highlight>
              </a:rPr>
              <a:t> </a:t>
            </a:r>
            <a:r>
              <a:rPr lang="en-US" sz="2200" i="1" dirty="0" err="1">
                <a:solidFill>
                  <a:schemeClr val="dk1"/>
                </a:solidFill>
                <a:highlight>
                  <a:srgbClr val="C0C0C0"/>
                </a:highlight>
              </a:rPr>
              <a:t>enforce_for_root</a:t>
            </a:r>
            <a:endParaRPr lang="en-US" sz="2200" i="1" dirty="0">
              <a:solidFill>
                <a:schemeClr val="dk1"/>
              </a:solidFill>
              <a:highlight>
                <a:srgbClr val="C0C0C0"/>
              </a:highlight>
            </a:endParaRPr>
          </a:p>
          <a:p>
            <a:pPr marL="203200" indent="0">
              <a:lnSpc>
                <a:spcPct val="115000"/>
              </a:lnSpc>
              <a:spcBef>
                <a:spcPts val="600"/>
              </a:spcBef>
              <a:buClr>
                <a:schemeClr val="dk1"/>
              </a:buClr>
              <a:buSzPts val="4400"/>
              <a:buNone/>
            </a:pPr>
            <a:endParaRPr lang="en-US" sz="2200" dirty="0">
              <a:solidFill>
                <a:schemeClr val="dk1"/>
              </a:solidFill>
            </a:endParaRPr>
          </a:p>
        </p:txBody>
      </p:sp>
    </p:spTree>
    <p:extLst>
      <p:ext uri="{BB962C8B-B14F-4D97-AF65-F5344CB8AC3E}">
        <p14:creationId xmlns:p14="http://schemas.microsoft.com/office/powerpoint/2010/main" val="1630374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sp>
        <p:nvSpPr>
          <p:cNvPr id="2431" name="Google Shape;2431;p150"/>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Hardening Against Info. leakage through directory listing</a:t>
            </a:r>
            <a:endParaRPr b="1" dirty="0">
              <a:latin typeface="Roboto"/>
              <a:ea typeface="Roboto"/>
              <a:cs typeface="Roboto"/>
              <a:sym typeface="Roboto"/>
            </a:endParaRPr>
          </a:p>
        </p:txBody>
      </p:sp>
      <p:sp>
        <p:nvSpPr>
          <p:cNvPr id="2432" name="Google Shape;2432;p150"/>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26</a:t>
            </a:fld>
            <a:endParaRPr/>
          </a:p>
        </p:txBody>
      </p:sp>
      <p:sp>
        <p:nvSpPr>
          <p:cNvPr id="2433" name="Google Shape;2433;p150"/>
          <p:cNvSpPr txBox="1">
            <a:spLocks noGrp="1"/>
          </p:cNvSpPr>
          <p:nvPr>
            <p:ph type="body" idx="3"/>
          </p:nvPr>
        </p:nvSpPr>
        <p:spPr>
          <a:xfrm>
            <a:off x="360267" y="1046264"/>
            <a:ext cx="11471400" cy="5369450"/>
          </a:xfrm>
          <a:prstGeom prst="rect">
            <a:avLst/>
          </a:prstGeom>
        </p:spPr>
        <p:txBody>
          <a:bodyPr spcFirstLastPara="1" wrap="square" lIns="609500" tIns="0" rIns="609500" bIns="1218988" anchor="t" anchorCtr="0">
            <a:noAutofit/>
          </a:bodyPr>
          <a:lstStyle/>
          <a:p>
            <a:pPr marL="0" indent="0">
              <a:lnSpc>
                <a:spcPct val="115000"/>
              </a:lnSpc>
              <a:buNone/>
            </a:pPr>
            <a:endParaRPr lang="en-US" sz="2200" dirty="0">
              <a:solidFill>
                <a:schemeClr val="dk1"/>
              </a:solidFill>
            </a:endParaRPr>
          </a:p>
          <a:p>
            <a:pPr marL="0" indent="0">
              <a:lnSpc>
                <a:spcPct val="115000"/>
              </a:lnSpc>
              <a:buNone/>
            </a:pPr>
            <a:r>
              <a:rPr lang="en-US" sz="2200" dirty="0">
                <a:solidFill>
                  <a:schemeClr val="dk1"/>
                </a:solidFill>
              </a:rPr>
              <a:t>Developers often place comments in the code of their HTML templates, CSS files, and </a:t>
            </a:r>
            <a:r>
              <a:rPr lang="en-US" sz="2200" dirty="0" err="1">
                <a:solidFill>
                  <a:schemeClr val="dk1"/>
                </a:solidFill>
              </a:rPr>
              <a:t>javascript</a:t>
            </a:r>
            <a:r>
              <a:rPr lang="en-US" sz="2200" dirty="0">
                <a:solidFill>
                  <a:schemeClr val="dk1"/>
                </a:solidFill>
              </a:rPr>
              <a:t> files. This information may provide hackers if a certain plugin or theme is currently installed which is broadcasting a potential point of attack.</a:t>
            </a:r>
            <a:endParaRPr sz="2200" dirty="0">
              <a:solidFill>
                <a:schemeClr val="dk1"/>
              </a:solidFill>
            </a:endParaRPr>
          </a:p>
          <a:p>
            <a:pPr marL="457200" indent="-254000">
              <a:lnSpc>
                <a:spcPct val="115000"/>
              </a:lnSpc>
              <a:spcBef>
                <a:spcPts val="500"/>
              </a:spcBef>
              <a:buClr>
                <a:schemeClr val="dk1"/>
              </a:buClr>
              <a:buSzPts val="4400"/>
            </a:pPr>
            <a:r>
              <a:rPr lang="en-US" sz="2200" dirty="0">
                <a:solidFill>
                  <a:schemeClr val="dk1"/>
                </a:solidFill>
              </a:rPr>
              <a:t>Removing all unnecessary characters from source code is best practice</a:t>
            </a:r>
          </a:p>
          <a:p>
            <a:pPr marL="457200" indent="-254000">
              <a:lnSpc>
                <a:spcPct val="115000"/>
              </a:lnSpc>
              <a:spcBef>
                <a:spcPts val="500"/>
              </a:spcBef>
              <a:buClr>
                <a:schemeClr val="dk1"/>
              </a:buClr>
              <a:buSzPts val="4400"/>
            </a:pPr>
            <a:r>
              <a:rPr lang="en-US" sz="2200" dirty="0">
                <a:solidFill>
                  <a:schemeClr val="dk1"/>
                </a:solidFill>
              </a:rPr>
              <a:t>A minification plug-in will perform this without the need to review code</a:t>
            </a:r>
          </a:p>
          <a:p>
            <a:pPr marL="457200" indent="-254000">
              <a:lnSpc>
                <a:spcPct val="115000"/>
              </a:lnSpc>
              <a:spcBef>
                <a:spcPts val="500"/>
              </a:spcBef>
              <a:buClr>
                <a:schemeClr val="dk1"/>
              </a:buClr>
              <a:buSzPts val="4400"/>
            </a:pPr>
            <a:r>
              <a:rPr lang="en-US" sz="2200" dirty="0">
                <a:solidFill>
                  <a:schemeClr val="dk1"/>
                </a:solidFill>
              </a:rPr>
              <a:t>Search for Fast Velocity Minify in your plug-ins repository of wp dashboard</a:t>
            </a:r>
            <a:endParaRPr sz="2200" dirty="0">
              <a:solidFill>
                <a:schemeClr val="dk1"/>
              </a:solidFill>
            </a:endParaRPr>
          </a:p>
        </p:txBody>
      </p:sp>
      <p:pic>
        <p:nvPicPr>
          <p:cNvPr id="3" name="Picture 2">
            <a:extLst>
              <a:ext uri="{FF2B5EF4-FFF2-40B4-BE49-F238E27FC236}">
                <a16:creationId xmlns:a16="http://schemas.microsoft.com/office/drawing/2014/main" id="{7CA8ED5E-7BCA-41B8-933C-0C567143C8D4}"/>
              </a:ext>
            </a:extLst>
          </p:cNvPr>
          <p:cNvPicPr>
            <a:picLocks noChangeAspect="1"/>
          </p:cNvPicPr>
          <p:nvPr/>
        </p:nvPicPr>
        <p:blipFill>
          <a:blip r:embed="rId3"/>
          <a:stretch>
            <a:fillRect/>
          </a:stretch>
        </p:blipFill>
        <p:spPr>
          <a:xfrm>
            <a:off x="1128561" y="3999832"/>
            <a:ext cx="7448859" cy="2411854"/>
          </a:xfrm>
          <a:prstGeom prst="rect">
            <a:avLst/>
          </a:prstGeom>
        </p:spPr>
      </p:pic>
    </p:spTree>
    <p:extLst>
      <p:ext uri="{BB962C8B-B14F-4D97-AF65-F5344CB8AC3E}">
        <p14:creationId xmlns:p14="http://schemas.microsoft.com/office/powerpoint/2010/main" val="4173223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37"/>
        <p:cNvGrpSpPr/>
        <p:nvPr/>
      </p:nvGrpSpPr>
      <p:grpSpPr>
        <a:xfrm>
          <a:off x="0" y="0"/>
          <a:ext cx="0" cy="0"/>
          <a:chOff x="0" y="0"/>
          <a:chExt cx="0" cy="0"/>
        </a:xfrm>
      </p:grpSpPr>
      <p:sp>
        <p:nvSpPr>
          <p:cNvPr id="2438" name="Google Shape;2438;p151"/>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Hardening Against Path Traversal and Local File Inclusion</a:t>
            </a:r>
            <a:endParaRPr b="1" dirty="0">
              <a:latin typeface="Roboto"/>
              <a:ea typeface="Roboto"/>
              <a:cs typeface="Roboto"/>
              <a:sym typeface="Roboto"/>
            </a:endParaRPr>
          </a:p>
        </p:txBody>
      </p:sp>
      <p:sp>
        <p:nvSpPr>
          <p:cNvPr id="2439" name="Google Shape;2439;p151"/>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27</a:t>
            </a:fld>
            <a:endParaRPr/>
          </a:p>
        </p:txBody>
      </p:sp>
      <p:sp>
        <p:nvSpPr>
          <p:cNvPr id="2440" name="Google Shape;2440;p151"/>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lnSpc>
                <a:spcPct val="115000"/>
              </a:lnSpc>
              <a:buNone/>
            </a:pPr>
            <a:r>
              <a:rPr lang="en-US" sz="2200" dirty="0">
                <a:solidFill>
                  <a:schemeClr val="dk1"/>
                </a:solidFill>
              </a:rPr>
              <a:t>Directory or path traversal and local file inclusion are issues for webservers that </a:t>
            </a:r>
            <a:r>
              <a:rPr lang="en-US" sz="2200" dirty="0" err="1">
                <a:solidFill>
                  <a:schemeClr val="dk1"/>
                </a:solidFill>
              </a:rPr>
              <a:t>utilise</a:t>
            </a:r>
            <a:r>
              <a:rPr lang="en-US" sz="2200" dirty="0">
                <a:solidFill>
                  <a:schemeClr val="dk1"/>
                </a:solidFill>
              </a:rPr>
              <a:t> file systems that are not properly secured, web frameworks that have not been securely configured and code that does not properly validate input</a:t>
            </a:r>
          </a:p>
          <a:p>
            <a:pPr marL="0" indent="0">
              <a:lnSpc>
                <a:spcPct val="115000"/>
              </a:lnSpc>
              <a:buNone/>
            </a:pPr>
            <a:endParaRPr lang="en-US" sz="2200" dirty="0">
              <a:solidFill>
                <a:schemeClr val="dk1"/>
              </a:solidFill>
            </a:endParaRPr>
          </a:p>
          <a:p>
            <a:pPr marL="457200" indent="-254000">
              <a:lnSpc>
                <a:spcPct val="115000"/>
              </a:lnSpc>
              <a:spcBef>
                <a:spcPts val="600"/>
              </a:spcBef>
              <a:buClr>
                <a:schemeClr val="dk1"/>
              </a:buClr>
              <a:buSzPts val="4400"/>
            </a:pPr>
            <a:r>
              <a:rPr lang="en-US" sz="2200" dirty="0">
                <a:solidFill>
                  <a:schemeClr val="dk1"/>
                </a:solidFill>
              </a:rPr>
              <a:t>    Create a new user other than root, and add it to the www-data group.</a:t>
            </a:r>
          </a:p>
          <a:p>
            <a:pPr marL="457200" indent="-254000">
              <a:lnSpc>
                <a:spcPct val="115000"/>
              </a:lnSpc>
              <a:spcBef>
                <a:spcPts val="600"/>
              </a:spcBef>
              <a:buClr>
                <a:schemeClr val="dk1"/>
              </a:buClr>
              <a:buSzPts val="4400"/>
            </a:pPr>
            <a:r>
              <a:rPr lang="en-US" sz="2200" dirty="0">
                <a:solidFill>
                  <a:schemeClr val="dk1"/>
                </a:solidFill>
              </a:rPr>
              <a:t>    Set the ownership of /var/www to the www-data user and www-data group.</a:t>
            </a:r>
          </a:p>
          <a:p>
            <a:pPr marL="457200" indent="-254000">
              <a:lnSpc>
                <a:spcPct val="115000"/>
              </a:lnSpc>
              <a:spcBef>
                <a:spcPts val="600"/>
              </a:spcBef>
              <a:buClr>
                <a:schemeClr val="dk1"/>
              </a:buClr>
              <a:buSzPts val="4400"/>
            </a:pPr>
            <a:r>
              <a:rPr lang="en-US" sz="2200" dirty="0">
                <a:solidFill>
                  <a:schemeClr val="dk1"/>
                </a:solidFill>
              </a:rPr>
              <a:t>    Set permissions: directories as 755 and files 644</a:t>
            </a:r>
          </a:p>
          <a:p>
            <a:pPr marL="457200" indent="-254000">
              <a:lnSpc>
                <a:spcPct val="115000"/>
              </a:lnSpc>
              <a:spcBef>
                <a:spcPts val="600"/>
              </a:spcBef>
              <a:buClr>
                <a:schemeClr val="dk1"/>
              </a:buClr>
              <a:buSzPts val="4400"/>
            </a:pPr>
            <a:r>
              <a:rPr lang="en-US" sz="2200" dirty="0">
                <a:solidFill>
                  <a:schemeClr val="dk1"/>
                </a:solidFill>
              </a:rPr>
              <a:t>    configuration files: wp-</a:t>
            </a:r>
            <a:r>
              <a:rPr lang="en-US" sz="2200" dirty="0" err="1">
                <a:solidFill>
                  <a:schemeClr val="dk1"/>
                </a:solidFill>
              </a:rPr>
              <a:t>config.php</a:t>
            </a:r>
            <a:r>
              <a:rPr lang="en-US" sz="2200" dirty="0">
                <a:solidFill>
                  <a:schemeClr val="dk1"/>
                </a:solidFill>
              </a:rPr>
              <a:t> </a:t>
            </a:r>
            <a:r>
              <a:rPr lang="en-US" sz="2200" dirty="0" err="1">
                <a:solidFill>
                  <a:schemeClr val="dk1"/>
                </a:solidFill>
              </a:rPr>
              <a:t>etc</a:t>
            </a:r>
            <a:r>
              <a:rPr lang="en-US" sz="2200" dirty="0">
                <a:solidFill>
                  <a:schemeClr val="dk1"/>
                </a:solidFill>
              </a:rPr>
              <a:t> can be restricted to 600</a:t>
            </a:r>
          </a:p>
          <a:p>
            <a:pPr marL="457200" indent="-254000">
              <a:lnSpc>
                <a:spcPct val="115000"/>
              </a:lnSpc>
              <a:spcBef>
                <a:spcPts val="600"/>
              </a:spcBef>
              <a:buClr>
                <a:schemeClr val="dk1"/>
              </a:buClr>
              <a:buSzPts val="4400"/>
            </a:pPr>
            <a:r>
              <a:rPr lang="en-US" sz="2200" dirty="0">
                <a:solidFill>
                  <a:schemeClr val="dk1"/>
                </a:solidFill>
              </a:rPr>
              <a:t>    /wp-includes/</a:t>
            </a:r>
            <a:r>
              <a:rPr lang="en-US" sz="2200" dirty="0" err="1">
                <a:solidFill>
                  <a:schemeClr val="dk1"/>
                </a:solidFill>
              </a:rPr>
              <a:t>formatting.php</a:t>
            </a:r>
            <a:r>
              <a:rPr lang="en-US" sz="2200" dirty="0">
                <a:solidFill>
                  <a:schemeClr val="dk1"/>
                </a:solidFill>
              </a:rPr>
              <a:t> – find here all of the sanitization and escaping functions in WordPress</a:t>
            </a:r>
          </a:p>
          <a:p>
            <a:pPr marL="457200" indent="-254000">
              <a:lnSpc>
                <a:spcPct val="115000"/>
              </a:lnSpc>
              <a:spcBef>
                <a:spcPts val="600"/>
              </a:spcBef>
              <a:buClr>
                <a:schemeClr val="dk1"/>
              </a:buClr>
              <a:buSzPts val="4400"/>
            </a:pPr>
            <a:r>
              <a:rPr lang="en-US" sz="2200" dirty="0">
                <a:solidFill>
                  <a:schemeClr val="dk1"/>
                </a:solidFill>
              </a:rPr>
              <a:t>  Developers; add validation criteria when declaring your variables</a:t>
            </a:r>
          </a:p>
          <a:p>
            <a:pPr marL="457200" indent="-254000">
              <a:lnSpc>
                <a:spcPct val="115000"/>
              </a:lnSpc>
              <a:spcBef>
                <a:spcPts val="600"/>
              </a:spcBef>
              <a:buClr>
                <a:schemeClr val="dk1"/>
              </a:buClr>
              <a:buSzPts val="4400"/>
            </a:pPr>
            <a:endParaRPr sz="2200" dirty="0">
              <a:solidFill>
                <a:schemeClr val="dk1"/>
              </a:solidFill>
            </a:endParaRPr>
          </a:p>
        </p:txBody>
      </p:sp>
    </p:spTree>
    <p:extLst>
      <p:ext uri="{BB962C8B-B14F-4D97-AF65-F5344CB8AC3E}">
        <p14:creationId xmlns:p14="http://schemas.microsoft.com/office/powerpoint/2010/main" val="3527662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44"/>
        <p:cNvGrpSpPr/>
        <p:nvPr/>
      </p:nvGrpSpPr>
      <p:grpSpPr>
        <a:xfrm>
          <a:off x="0" y="0"/>
          <a:ext cx="0" cy="0"/>
          <a:chOff x="0" y="0"/>
          <a:chExt cx="0" cy="0"/>
        </a:xfrm>
      </p:grpSpPr>
      <p:sp>
        <p:nvSpPr>
          <p:cNvPr id="2445" name="Google Shape;2445;p152"/>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Hardening Against Execution with Unnecessary Privileges</a:t>
            </a:r>
            <a:endParaRPr b="1" dirty="0">
              <a:latin typeface="Roboto"/>
              <a:ea typeface="Roboto"/>
              <a:cs typeface="Roboto"/>
              <a:sym typeface="Roboto"/>
            </a:endParaRPr>
          </a:p>
        </p:txBody>
      </p:sp>
      <p:sp>
        <p:nvSpPr>
          <p:cNvPr id="2446" name="Google Shape;2446;p152"/>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28</a:t>
            </a:fld>
            <a:endParaRPr/>
          </a:p>
        </p:txBody>
      </p:sp>
      <p:sp>
        <p:nvSpPr>
          <p:cNvPr id="2447" name="Google Shape;2447;p152"/>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lnSpc>
                <a:spcPct val="115000"/>
              </a:lnSpc>
              <a:buNone/>
            </a:pPr>
            <a:r>
              <a:rPr lang="en-US" sz="2200" dirty="0">
                <a:solidFill>
                  <a:schemeClr val="dk1"/>
                </a:solidFill>
              </a:rPr>
              <a:t>steven has </a:t>
            </a:r>
            <a:r>
              <a:rPr lang="en-US" sz="2200" dirty="0" err="1">
                <a:solidFill>
                  <a:schemeClr val="dk1"/>
                </a:solidFill>
              </a:rPr>
              <a:t>sudo</a:t>
            </a:r>
            <a:r>
              <a:rPr lang="en-US" sz="2200" dirty="0">
                <a:solidFill>
                  <a:schemeClr val="dk1"/>
                </a:solidFill>
              </a:rPr>
              <a:t> no passwd permission for python which means all .</a:t>
            </a:r>
            <a:r>
              <a:rPr lang="en-US" sz="2200" dirty="0" err="1">
                <a:solidFill>
                  <a:schemeClr val="dk1"/>
                </a:solidFill>
              </a:rPr>
              <a:t>py</a:t>
            </a:r>
            <a:r>
              <a:rPr lang="en-US" sz="2200" dirty="0">
                <a:solidFill>
                  <a:schemeClr val="dk1"/>
                </a:solidFill>
              </a:rPr>
              <a:t> executed by him will be granted root privilege and this resulted in a shell escape</a:t>
            </a:r>
          </a:p>
          <a:p>
            <a:pPr marL="203200" indent="0">
              <a:lnSpc>
                <a:spcPct val="115000"/>
              </a:lnSpc>
              <a:spcBef>
                <a:spcPts val="600"/>
              </a:spcBef>
              <a:buClr>
                <a:schemeClr val="dk1"/>
              </a:buClr>
              <a:buSzPts val="4400"/>
              <a:buNone/>
            </a:pPr>
            <a:endParaRPr lang="en-US" sz="2200" dirty="0">
              <a:solidFill>
                <a:schemeClr val="dk1"/>
              </a:solidFill>
            </a:endParaRPr>
          </a:p>
          <a:p>
            <a:pPr marL="457200" indent="-254000">
              <a:lnSpc>
                <a:spcPct val="115000"/>
              </a:lnSpc>
              <a:spcBef>
                <a:spcPts val="600"/>
              </a:spcBef>
              <a:buClr>
                <a:schemeClr val="dk1"/>
              </a:buClr>
              <a:buSzPts val="4400"/>
            </a:pPr>
            <a:endParaRPr lang="en-US" sz="2200" dirty="0">
              <a:solidFill>
                <a:schemeClr val="dk1"/>
              </a:solidFill>
            </a:endParaRPr>
          </a:p>
          <a:p>
            <a:pPr marL="457200" indent="-254000">
              <a:lnSpc>
                <a:spcPct val="115000"/>
              </a:lnSpc>
              <a:spcBef>
                <a:spcPts val="600"/>
              </a:spcBef>
              <a:buClr>
                <a:schemeClr val="dk1"/>
              </a:buClr>
              <a:buSzPts val="4400"/>
            </a:pPr>
            <a:endParaRPr lang="en-US" sz="2200" dirty="0">
              <a:solidFill>
                <a:schemeClr val="dk1"/>
              </a:solidFill>
            </a:endParaRPr>
          </a:p>
          <a:p>
            <a:pPr marL="457200" indent="-254000">
              <a:lnSpc>
                <a:spcPct val="115000"/>
              </a:lnSpc>
              <a:spcBef>
                <a:spcPts val="600"/>
              </a:spcBef>
              <a:buClr>
                <a:schemeClr val="dk1"/>
              </a:buClr>
              <a:buSzPts val="4400"/>
            </a:pPr>
            <a:r>
              <a:rPr lang="en-US" sz="2200" dirty="0">
                <a:solidFill>
                  <a:schemeClr val="dk1"/>
                </a:solidFill>
              </a:rPr>
              <a:t>Restricting user privileges to a minimum mitigates exposure to malicious activity under that account.</a:t>
            </a:r>
          </a:p>
          <a:p>
            <a:pPr marL="457200" indent="-254000">
              <a:lnSpc>
                <a:spcPct val="115000"/>
              </a:lnSpc>
              <a:spcBef>
                <a:spcPts val="500"/>
              </a:spcBef>
              <a:buClr>
                <a:schemeClr val="dk1"/>
              </a:buClr>
              <a:buSzPts val="4400"/>
            </a:pPr>
            <a:r>
              <a:rPr lang="en-US" sz="2200" dirty="0">
                <a:solidFill>
                  <a:schemeClr val="dk1"/>
                </a:solidFill>
              </a:rPr>
              <a:t>use </a:t>
            </a:r>
            <a:r>
              <a:rPr lang="en-US" sz="2200" dirty="0" err="1">
                <a:solidFill>
                  <a:schemeClr val="dk1"/>
                </a:solidFill>
              </a:rPr>
              <a:t>visudo</a:t>
            </a:r>
            <a:r>
              <a:rPr lang="en-US" sz="2200" dirty="0">
                <a:solidFill>
                  <a:schemeClr val="dk1"/>
                </a:solidFill>
              </a:rPr>
              <a:t> command to edit the </a:t>
            </a:r>
            <a:r>
              <a:rPr lang="en-US" sz="2200" dirty="0" err="1">
                <a:solidFill>
                  <a:schemeClr val="dk1"/>
                </a:solidFill>
              </a:rPr>
              <a:t>sudoers</a:t>
            </a:r>
            <a:r>
              <a:rPr lang="en-US" sz="2200" dirty="0">
                <a:solidFill>
                  <a:schemeClr val="dk1"/>
                </a:solidFill>
              </a:rPr>
              <a:t> file and remove</a:t>
            </a:r>
          </a:p>
          <a:p>
            <a:pPr marL="203200" indent="0">
              <a:lnSpc>
                <a:spcPct val="115000"/>
              </a:lnSpc>
              <a:spcBef>
                <a:spcPts val="500"/>
              </a:spcBef>
              <a:buClr>
                <a:schemeClr val="dk1"/>
              </a:buClr>
              <a:buSzPts val="4400"/>
              <a:buNone/>
            </a:pPr>
            <a:r>
              <a:rPr lang="en-US" sz="2200" dirty="0">
                <a:solidFill>
                  <a:schemeClr val="dk1"/>
                </a:solidFill>
              </a:rPr>
              <a:t> </a:t>
            </a:r>
            <a:r>
              <a:rPr lang="en-US" sz="2200" i="1" dirty="0">
                <a:solidFill>
                  <a:schemeClr val="dk1"/>
                </a:solidFill>
              </a:rPr>
              <a:t>‘NOPASSWD:’ </a:t>
            </a:r>
            <a:r>
              <a:rPr lang="en-US" sz="2200" dirty="0">
                <a:solidFill>
                  <a:schemeClr val="dk1"/>
                </a:solidFill>
              </a:rPr>
              <a:t>from the line below</a:t>
            </a:r>
            <a:endParaRPr sz="2200" dirty="0">
              <a:solidFill>
                <a:schemeClr val="dk1"/>
              </a:solidFill>
            </a:endParaRPr>
          </a:p>
        </p:txBody>
      </p:sp>
      <p:pic>
        <p:nvPicPr>
          <p:cNvPr id="3" name="Picture 2">
            <a:extLst>
              <a:ext uri="{FF2B5EF4-FFF2-40B4-BE49-F238E27FC236}">
                <a16:creationId xmlns:a16="http://schemas.microsoft.com/office/drawing/2014/main" id="{597FE7AF-161B-4C7E-A3FF-AFAF0229FC9D}"/>
              </a:ext>
            </a:extLst>
          </p:cNvPr>
          <p:cNvPicPr>
            <a:picLocks noChangeAspect="1"/>
          </p:cNvPicPr>
          <p:nvPr/>
        </p:nvPicPr>
        <p:blipFill>
          <a:blip r:embed="rId3"/>
          <a:stretch>
            <a:fillRect/>
          </a:stretch>
        </p:blipFill>
        <p:spPr>
          <a:xfrm>
            <a:off x="1334552" y="5154739"/>
            <a:ext cx="7777844" cy="555561"/>
          </a:xfrm>
          <a:prstGeom prst="rect">
            <a:avLst/>
          </a:prstGeom>
        </p:spPr>
      </p:pic>
      <p:pic>
        <p:nvPicPr>
          <p:cNvPr id="5" name="Picture 4">
            <a:extLst>
              <a:ext uri="{FF2B5EF4-FFF2-40B4-BE49-F238E27FC236}">
                <a16:creationId xmlns:a16="http://schemas.microsoft.com/office/drawing/2014/main" id="{9B69E6B8-F729-4369-B8CB-661E406C8DB5}"/>
              </a:ext>
            </a:extLst>
          </p:cNvPr>
          <p:cNvPicPr>
            <a:picLocks noChangeAspect="1"/>
          </p:cNvPicPr>
          <p:nvPr/>
        </p:nvPicPr>
        <p:blipFill>
          <a:blip r:embed="rId4"/>
          <a:stretch>
            <a:fillRect/>
          </a:stretch>
        </p:blipFill>
        <p:spPr>
          <a:xfrm>
            <a:off x="1437912" y="2116918"/>
            <a:ext cx="9017124" cy="756911"/>
          </a:xfrm>
          <a:prstGeom prst="rect">
            <a:avLst/>
          </a:prstGeom>
        </p:spPr>
      </p:pic>
    </p:spTree>
    <p:extLst>
      <p:ext uri="{BB962C8B-B14F-4D97-AF65-F5344CB8AC3E}">
        <p14:creationId xmlns:p14="http://schemas.microsoft.com/office/powerpoint/2010/main" val="2210631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sp>
        <p:nvSpPr>
          <p:cNvPr id="2410" name="Google Shape;2410;p147"/>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pPr>
              <a:lnSpc>
                <a:spcPct val="115000"/>
              </a:lnSpc>
            </a:pPr>
            <a:r>
              <a:rPr lang="en-US" dirty="0"/>
              <a:t>Hardening Against </a:t>
            </a:r>
            <a:r>
              <a:rPr lang="en-AU" sz="3300" dirty="0">
                <a:latin typeface="Roboto" panose="020B0604020202020204" charset="0"/>
                <a:ea typeface="Roboto" panose="020B0604020202020204" charset="0"/>
              </a:rPr>
              <a:t>n</a:t>
            </a:r>
            <a:r>
              <a:rPr lang="en-AU" sz="3300" dirty="0">
                <a:latin typeface="Roboto" panose="020B0604020202020204" charset="0"/>
                <a:ea typeface="Roboto" panose="020B0604020202020204" charset="0"/>
                <a:cs typeface="Roboto" panose="020B0604020202020204" charset="0"/>
              </a:rPr>
              <a:t>on-current software components</a:t>
            </a:r>
            <a:br>
              <a:rPr lang="en-AU" sz="3300" dirty="0">
                <a:latin typeface="Arial" panose="020B0604020202020204" pitchFamily="34" charset="0"/>
                <a:ea typeface="Arial" panose="020B0604020202020204" pitchFamily="34" charset="0"/>
              </a:rPr>
            </a:br>
            <a:endParaRPr b="1" dirty="0">
              <a:latin typeface="Roboto"/>
              <a:ea typeface="Roboto"/>
              <a:cs typeface="Roboto"/>
              <a:sym typeface="Roboto"/>
            </a:endParaRPr>
          </a:p>
        </p:txBody>
      </p:sp>
      <p:sp>
        <p:nvSpPr>
          <p:cNvPr id="2411" name="Google Shape;2411;p147"/>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29</a:t>
            </a:fld>
            <a:endParaRPr/>
          </a:p>
        </p:txBody>
      </p:sp>
      <p:sp>
        <p:nvSpPr>
          <p:cNvPr id="2412" name="Google Shape;2412;p147"/>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lnSpc>
                <a:spcPct val="115000"/>
              </a:lnSpc>
              <a:buNone/>
            </a:pPr>
            <a:r>
              <a:rPr lang="en-AU" sz="2200" b="1" dirty="0">
                <a:latin typeface="Roboto" panose="020B0604020202020204" charset="0"/>
                <a:ea typeface="Roboto" panose="020B0604020202020204" charset="0"/>
                <a:cs typeface="Roboto" panose="020B0604020202020204" charset="0"/>
              </a:rPr>
              <a:t>Non-current versions of component software are more vulnerable</a:t>
            </a:r>
            <a:endParaRPr lang="en-AU" sz="2200" dirty="0">
              <a:latin typeface="Arial" panose="020B0604020202020204" pitchFamily="34" charset="0"/>
              <a:ea typeface="Arial" panose="020B0604020202020204" pitchFamily="34" charset="0"/>
            </a:endParaRPr>
          </a:p>
          <a:p>
            <a:pPr>
              <a:lnSpc>
                <a:spcPct val="115000"/>
              </a:lnSpc>
            </a:pPr>
            <a:endParaRPr lang="en-AU" sz="2200" dirty="0">
              <a:latin typeface="Arial" panose="020B0604020202020204" pitchFamily="34" charset="0"/>
              <a:ea typeface="Arial" panose="020B0604020202020204" pitchFamily="34" charset="0"/>
            </a:endParaRPr>
          </a:p>
          <a:p>
            <a:pPr marL="171450" indent="-171450">
              <a:lnSpc>
                <a:spcPct val="115000"/>
              </a:lnSpc>
              <a:buFont typeface="Arial" panose="020B0604020202020204" pitchFamily="34" charset="0"/>
              <a:buChar char="●"/>
            </a:pPr>
            <a:r>
              <a:rPr lang="en-AU" sz="2200" dirty="0">
                <a:latin typeface="Roboto" panose="020B0604020202020204" charset="0"/>
                <a:ea typeface="Roboto" panose="020B0604020202020204" charset="0"/>
                <a:cs typeface="Roboto" panose="020B0604020202020204" charset="0"/>
              </a:rPr>
              <a:t>Patch: install security updates for installed components</a:t>
            </a:r>
          </a:p>
          <a:p>
            <a:pPr marL="0" indent="0">
              <a:lnSpc>
                <a:spcPct val="115000"/>
              </a:lnSpc>
              <a:buNone/>
            </a:pPr>
            <a:endParaRPr lang="en-AU" sz="2200" dirty="0">
              <a:latin typeface="Arial" panose="020B0604020202020204" pitchFamily="34" charset="0"/>
              <a:ea typeface="Arial" panose="020B0604020202020204" pitchFamily="34" charset="0"/>
            </a:endParaRPr>
          </a:p>
          <a:p>
            <a:pPr marL="171450" indent="-171450">
              <a:lnSpc>
                <a:spcPct val="115000"/>
              </a:lnSpc>
              <a:buFont typeface="Arial" panose="020B0604020202020204" pitchFamily="34" charset="0"/>
              <a:buChar char="●"/>
            </a:pPr>
            <a:r>
              <a:rPr lang="en-AU" sz="2200" dirty="0">
                <a:latin typeface="Roboto" panose="020B0604020202020204" charset="0"/>
                <a:ea typeface="Roboto" panose="020B0604020202020204" charset="0"/>
                <a:cs typeface="Roboto" panose="020B0604020202020204" charset="0"/>
              </a:rPr>
              <a:t>Why It Works:  Maintaining current versions for </a:t>
            </a:r>
            <a:r>
              <a:rPr lang="en-AU" sz="2200" dirty="0" err="1">
                <a:latin typeface="Roboto" panose="020B0604020202020204" charset="0"/>
                <a:ea typeface="Roboto" panose="020B0604020202020204" charset="0"/>
                <a:cs typeface="Roboto" panose="020B0604020202020204" charset="0"/>
              </a:rPr>
              <a:t>openssl</a:t>
            </a:r>
            <a:r>
              <a:rPr lang="en-AU" sz="2200" dirty="0">
                <a:latin typeface="Roboto" panose="020B0604020202020204" charset="0"/>
                <a:ea typeface="Roboto" panose="020B0604020202020204" charset="0"/>
                <a:cs typeface="Roboto" panose="020B0604020202020204" charset="0"/>
              </a:rPr>
              <a:t>, Apache, MySQL, </a:t>
            </a:r>
            <a:r>
              <a:rPr lang="en-AU" sz="2200" dirty="0" err="1">
                <a:latin typeface="Roboto" panose="020B0604020202020204" charset="0"/>
                <a:ea typeface="Roboto" panose="020B0604020202020204" charset="0"/>
                <a:cs typeface="Roboto" panose="020B0604020202020204" charset="0"/>
              </a:rPr>
              <a:t>wordpress</a:t>
            </a:r>
            <a:r>
              <a:rPr lang="en-AU" sz="2200" dirty="0">
                <a:latin typeface="Roboto" panose="020B0604020202020204" charset="0"/>
                <a:ea typeface="Roboto" panose="020B0604020202020204" charset="0"/>
                <a:cs typeface="Roboto" panose="020B0604020202020204" charset="0"/>
              </a:rPr>
              <a:t>, etc; will remediate the platform vulnerabilities discovered.</a:t>
            </a:r>
          </a:p>
          <a:p>
            <a:pPr marL="0" indent="0">
              <a:lnSpc>
                <a:spcPct val="115000"/>
              </a:lnSpc>
              <a:buNone/>
            </a:pPr>
            <a:endParaRPr lang="en-AU" sz="2200" dirty="0">
              <a:latin typeface="Arial" panose="020B0604020202020204" pitchFamily="34" charset="0"/>
              <a:ea typeface="Arial" panose="020B0604020202020204" pitchFamily="34" charset="0"/>
            </a:endParaRPr>
          </a:p>
          <a:p>
            <a:pPr marL="171450" indent="-171450">
              <a:lnSpc>
                <a:spcPct val="115000"/>
              </a:lnSpc>
              <a:buFont typeface="Arial" panose="020B0604020202020204" pitchFamily="34" charset="0"/>
              <a:buChar char="●"/>
            </a:pPr>
            <a:r>
              <a:rPr lang="en-AU" sz="2200" dirty="0">
                <a:latin typeface="Roboto" panose="020B0604020202020204" charset="0"/>
                <a:ea typeface="Roboto" panose="020B0604020202020204" charset="0"/>
                <a:cs typeface="Roboto" panose="020B0604020202020204" charset="0"/>
              </a:rPr>
              <a:t>Vendors release supported patches / fixes in response to reported vulnerabilities. </a:t>
            </a:r>
          </a:p>
          <a:p>
            <a:pPr marL="0" indent="0">
              <a:lnSpc>
                <a:spcPct val="115000"/>
              </a:lnSpc>
              <a:buNone/>
            </a:pPr>
            <a:endParaRPr lang="en-AU" sz="2200" dirty="0">
              <a:latin typeface="Arial" panose="020B0604020202020204" pitchFamily="34" charset="0"/>
              <a:ea typeface="Arial" panose="020B0604020202020204" pitchFamily="34" charset="0"/>
            </a:endParaRPr>
          </a:p>
          <a:p>
            <a:pPr marL="171450" indent="-171450">
              <a:lnSpc>
                <a:spcPct val="115000"/>
              </a:lnSpc>
              <a:buFont typeface="Arial" panose="020B0604020202020204" pitchFamily="34" charset="0"/>
              <a:buChar char="●"/>
            </a:pPr>
            <a:r>
              <a:rPr lang="en-AU" sz="2200" dirty="0">
                <a:latin typeface="Roboto" panose="020B0604020202020204" charset="0"/>
                <a:ea typeface="Roboto" panose="020B0604020202020204" charset="0"/>
                <a:cs typeface="Roboto" panose="020B0604020202020204" charset="0"/>
              </a:rPr>
              <a:t>Installation can be automated via docker playbook or other centralised distribution</a:t>
            </a:r>
            <a:endParaRPr lang="en-AU" sz="2200" dirty="0">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610076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pic>
        <p:nvPicPr>
          <p:cNvPr id="2345" name="Google Shape;2345;p138"/>
          <p:cNvPicPr preferRelativeResize="0"/>
          <p:nvPr/>
        </p:nvPicPr>
        <p:blipFill>
          <a:blip r:embed="rId3">
            <a:alphaModFix/>
          </a:blip>
          <a:stretch>
            <a:fillRect/>
          </a:stretch>
        </p:blipFill>
        <p:spPr>
          <a:xfrm>
            <a:off x="367255" y="386534"/>
            <a:ext cx="11457412" cy="6123224"/>
          </a:xfrm>
          <a:prstGeom prst="rect">
            <a:avLst/>
          </a:prstGeom>
          <a:noFill/>
          <a:ln>
            <a:noFill/>
          </a:ln>
        </p:spPr>
      </p:pic>
      <p:sp>
        <p:nvSpPr>
          <p:cNvPr id="2346" name="Google Shape;2346;p138"/>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3</a:t>
            </a:fld>
            <a:endParaRPr sz="800"/>
          </a:p>
        </p:txBody>
      </p:sp>
      <p:sp>
        <p:nvSpPr>
          <p:cNvPr id="2347" name="Google Shape;2347;p138"/>
          <p:cNvSpPr txBox="1">
            <a:spLocks noGrp="1"/>
          </p:cNvSpPr>
          <p:nvPr>
            <p:ph type="title"/>
          </p:nvPr>
        </p:nvSpPr>
        <p:spPr>
          <a:xfrm>
            <a:off x="367259" y="2468134"/>
            <a:ext cx="11457450" cy="1372800"/>
          </a:xfrm>
          <a:prstGeom prst="rect">
            <a:avLst/>
          </a:prstGeom>
        </p:spPr>
        <p:txBody>
          <a:bodyPr spcFirstLastPara="1" vert="horz" wrap="square" lIns="121875" tIns="121875" rIns="121875" bIns="121875" rtlCol="0" anchor="t" anchorCtr="0">
            <a:noAutofit/>
          </a:bodyPr>
          <a:lstStyle/>
          <a:p>
            <a:pPr>
              <a:buClr>
                <a:schemeClr val="dk1"/>
              </a:buClr>
              <a:buSzPts val="1100"/>
            </a:pPr>
            <a:r>
              <a:rPr lang="en-US">
                <a:solidFill>
                  <a:schemeClr val="lt1"/>
                </a:solidFill>
              </a:rPr>
              <a:t>Network Topology</a:t>
            </a:r>
            <a:endParaRPr>
              <a:solidFill>
                <a:schemeClr val="lt1"/>
              </a:solidFill>
            </a:endParaRPr>
          </a:p>
          <a:p>
            <a:pPr>
              <a:buClr>
                <a:schemeClr val="dk1"/>
              </a:buClr>
              <a:buSzPts val="1100"/>
            </a:pPr>
            <a:r>
              <a:rPr lang="en-US">
                <a:solidFill>
                  <a:schemeClr val="lt1"/>
                </a:solidFill>
              </a:rPr>
              <a:t>&amp; Critical Vulnerabilities</a:t>
            </a:r>
            <a:endParaRPr b="1"/>
          </a:p>
          <a:p>
            <a:endParaRPr>
              <a:latin typeface="Roboto Light"/>
              <a:ea typeface="Roboto Light"/>
              <a:cs typeface="Roboto Light"/>
              <a:sym typeface="Roboto Light"/>
            </a:endParaRPr>
          </a:p>
        </p:txBody>
      </p:sp>
      <p:sp>
        <p:nvSpPr>
          <p:cNvPr id="2348" name="Google Shape;2348;p138"/>
          <p:cNvSpPr txBox="1">
            <a:spLocks noGrp="1"/>
          </p:cNvSpPr>
          <p:nvPr>
            <p:ph type="subTitle" idx="1"/>
          </p:nvPr>
        </p:nvSpPr>
        <p:spPr>
          <a:xfrm>
            <a:off x="-42123" y="17481422"/>
            <a:ext cx="28329750" cy="806400"/>
          </a:xfrm>
          <a:prstGeom prst="rect">
            <a:avLst/>
          </a:prstGeom>
        </p:spPr>
        <p:txBody>
          <a:bodyPr spcFirstLastPara="1" vert="horz" wrap="square" lIns="365675" tIns="60925" rIns="0" bIns="0" rtlCol="0" anchor="t" anchorCtr="0">
            <a:noAutofit/>
          </a:bodyPr>
          <a:lstStyle/>
          <a:p>
            <a:pPr marL="0" indent="0"/>
            <a:endParaRPr/>
          </a:p>
        </p:txBody>
      </p:sp>
    </p:spTree>
    <p:extLst>
      <p:ext uri="{BB962C8B-B14F-4D97-AF65-F5344CB8AC3E}">
        <p14:creationId xmlns:p14="http://schemas.microsoft.com/office/powerpoint/2010/main" val="3683505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51"/>
        <p:cNvGrpSpPr/>
        <p:nvPr/>
      </p:nvGrpSpPr>
      <p:grpSpPr>
        <a:xfrm>
          <a:off x="0" y="0"/>
          <a:ext cx="0" cy="0"/>
          <a:chOff x="0" y="0"/>
          <a:chExt cx="0" cy="0"/>
        </a:xfrm>
      </p:grpSpPr>
      <p:pic>
        <p:nvPicPr>
          <p:cNvPr id="2452" name="Google Shape;2452;p153"/>
          <p:cNvPicPr preferRelativeResize="0"/>
          <p:nvPr/>
        </p:nvPicPr>
        <p:blipFill rotWithShape="1">
          <a:blip r:embed="rId3">
            <a:alphaModFix/>
          </a:blip>
          <a:srcRect/>
          <a:stretch/>
        </p:blipFill>
        <p:spPr>
          <a:xfrm>
            <a:off x="367255" y="386534"/>
            <a:ext cx="11457412" cy="6123224"/>
          </a:xfrm>
          <a:prstGeom prst="rect">
            <a:avLst/>
          </a:prstGeom>
          <a:noFill/>
          <a:ln>
            <a:noFill/>
          </a:ln>
        </p:spPr>
      </p:pic>
      <p:sp>
        <p:nvSpPr>
          <p:cNvPr id="2453" name="Google Shape;2453;p153"/>
          <p:cNvSpPr txBox="1">
            <a:spLocks noGrp="1"/>
          </p:cNvSpPr>
          <p:nvPr>
            <p:ph type="title"/>
          </p:nvPr>
        </p:nvSpPr>
        <p:spPr>
          <a:xfrm>
            <a:off x="367228" y="2855725"/>
            <a:ext cx="11457450" cy="1184850"/>
          </a:xfrm>
          <a:prstGeom prst="rect">
            <a:avLst/>
          </a:prstGeom>
        </p:spPr>
        <p:txBody>
          <a:bodyPr spcFirstLastPara="1" wrap="square" lIns="121875" tIns="121875" rIns="121875" bIns="121875" anchor="t" anchorCtr="0">
            <a:noAutofit/>
          </a:bodyPr>
          <a:lstStyle/>
          <a:p>
            <a:pPr>
              <a:buClr>
                <a:schemeClr val="dk1"/>
              </a:buClr>
              <a:buSzPts val="1100"/>
            </a:pPr>
            <a:r>
              <a:rPr lang="en-US"/>
              <a:t>Implementing Patches</a:t>
            </a:r>
            <a:endParaRPr/>
          </a:p>
          <a:p>
            <a:endParaRPr b="1"/>
          </a:p>
          <a:p>
            <a:pPr algn="l"/>
            <a:endParaRPr b="1"/>
          </a:p>
        </p:txBody>
      </p:sp>
      <p:sp>
        <p:nvSpPr>
          <p:cNvPr id="2454" name="Google Shape;2454;p153"/>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30</a:t>
            </a:fld>
            <a:endParaRPr sz="800"/>
          </a:p>
        </p:txBody>
      </p:sp>
    </p:spTree>
    <p:extLst>
      <p:ext uri="{BB962C8B-B14F-4D97-AF65-F5344CB8AC3E}">
        <p14:creationId xmlns:p14="http://schemas.microsoft.com/office/powerpoint/2010/main" val="1715441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58"/>
        <p:cNvGrpSpPr/>
        <p:nvPr/>
      </p:nvGrpSpPr>
      <p:grpSpPr>
        <a:xfrm>
          <a:off x="0" y="0"/>
          <a:ext cx="0" cy="0"/>
          <a:chOff x="0" y="0"/>
          <a:chExt cx="0" cy="0"/>
        </a:xfrm>
      </p:grpSpPr>
      <p:sp>
        <p:nvSpPr>
          <p:cNvPr id="2459" name="Google Shape;2459;p154"/>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a:t>Implementing Patches with Ansible</a:t>
            </a:r>
            <a:endParaRPr b="1">
              <a:latin typeface="Roboto"/>
              <a:ea typeface="Roboto"/>
              <a:cs typeface="Roboto"/>
              <a:sym typeface="Roboto"/>
            </a:endParaRPr>
          </a:p>
        </p:txBody>
      </p:sp>
      <p:sp>
        <p:nvSpPr>
          <p:cNvPr id="2460" name="Google Shape;2460;p154"/>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31</a:t>
            </a:fld>
            <a:endParaRPr/>
          </a:p>
        </p:txBody>
      </p:sp>
      <p:sp>
        <p:nvSpPr>
          <p:cNvPr id="2461" name="Google Shape;2461;p154"/>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buNone/>
            </a:pPr>
            <a:r>
              <a:rPr lang="en-US" sz="2200" b="1" dirty="0">
                <a:solidFill>
                  <a:schemeClr val="dk1"/>
                </a:solidFill>
              </a:rPr>
              <a:t>Playbook : </a:t>
            </a:r>
            <a:r>
              <a:rPr lang="en-US" sz="2200" b="1" dirty="0" err="1">
                <a:solidFill>
                  <a:schemeClr val="dk1"/>
                </a:solidFill>
              </a:rPr>
              <a:t>apache.yml</a:t>
            </a:r>
            <a:endParaRPr lang="en-US" sz="2200" b="1" dirty="0">
              <a:solidFill>
                <a:schemeClr val="dk1"/>
              </a:solidFill>
            </a:endParaRPr>
          </a:p>
          <a:p>
            <a:pPr marL="0" indent="0">
              <a:buNone/>
            </a:pPr>
            <a:endParaRPr sz="2200" i="1" dirty="0">
              <a:solidFill>
                <a:schemeClr val="dk1"/>
              </a:solidFill>
            </a:endParaRPr>
          </a:p>
          <a:p>
            <a:pPr marL="0" indent="0">
              <a:spcBef>
                <a:spcPts val="600"/>
              </a:spcBef>
              <a:spcAft>
                <a:spcPts val="600"/>
              </a:spcAft>
              <a:buNone/>
            </a:pPr>
            <a:r>
              <a:rPr lang="en-US" sz="2200" dirty="0">
                <a:solidFill>
                  <a:schemeClr val="dk1"/>
                </a:solidFill>
              </a:rPr>
              <a:t>Use Ansible </a:t>
            </a:r>
            <a:r>
              <a:rPr lang="en-US" sz="2200">
                <a:solidFill>
                  <a:schemeClr val="dk1"/>
                </a:solidFill>
              </a:rPr>
              <a:t>to update </a:t>
            </a:r>
            <a:r>
              <a:rPr lang="en-US" sz="2200" dirty="0">
                <a:solidFill>
                  <a:schemeClr val="dk1"/>
                </a:solidFill>
              </a:rPr>
              <a:t>apache2 to the latest version.</a:t>
            </a:r>
          </a:p>
          <a:p>
            <a:pPr marL="0" indent="0">
              <a:spcBef>
                <a:spcPts val="600"/>
              </a:spcBef>
              <a:spcAft>
                <a:spcPts val="600"/>
              </a:spcAft>
              <a:buNone/>
            </a:pPr>
            <a:r>
              <a:rPr lang="en-US" sz="2200" dirty="0">
                <a:solidFill>
                  <a:schemeClr val="dk1"/>
                </a:solidFill>
              </a:rPr>
              <a:t>This will patch known vulnerabilities – including the top five we discovered</a:t>
            </a:r>
          </a:p>
          <a:p>
            <a:pPr marL="0" indent="0">
              <a:spcBef>
                <a:spcPts val="600"/>
              </a:spcBef>
              <a:spcAft>
                <a:spcPts val="600"/>
              </a:spcAft>
              <a:buNone/>
            </a:pPr>
            <a:r>
              <a:rPr lang="en-US" sz="2200" dirty="0">
                <a:solidFill>
                  <a:schemeClr val="tx1"/>
                </a:solidFill>
              </a:rPr>
              <a:t>---</a:t>
            </a:r>
          </a:p>
          <a:p>
            <a:pPr marL="0" indent="0">
              <a:spcBef>
                <a:spcPts val="600"/>
              </a:spcBef>
              <a:spcAft>
                <a:spcPts val="600"/>
              </a:spcAft>
              <a:buNone/>
            </a:pPr>
            <a:r>
              <a:rPr lang="en-US" sz="2200" dirty="0">
                <a:solidFill>
                  <a:schemeClr val="tx1"/>
                </a:solidFill>
                <a:highlight>
                  <a:srgbClr val="C0C0C0"/>
                </a:highlight>
              </a:rPr>
              <a:t>- hosts: apache</a:t>
            </a:r>
          </a:p>
          <a:p>
            <a:pPr marL="0" indent="0">
              <a:spcBef>
                <a:spcPts val="600"/>
              </a:spcBef>
              <a:spcAft>
                <a:spcPts val="600"/>
              </a:spcAft>
              <a:buNone/>
            </a:pPr>
            <a:r>
              <a:rPr lang="en-US" sz="2200" dirty="0">
                <a:solidFill>
                  <a:schemeClr val="tx1"/>
                </a:solidFill>
                <a:highlight>
                  <a:srgbClr val="C0C0C0"/>
                </a:highlight>
              </a:rPr>
              <a:t>  </a:t>
            </a:r>
            <a:r>
              <a:rPr lang="en-US" sz="2200" dirty="0" err="1">
                <a:solidFill>
                  <a:schemeClr val="tx1"/>
                </a:solidFill>
                <a:highlight>
                  <a:srgbClr val="C0C0C0"/>
                </a:highlight>
              </a:rPr>
              <a:t>sudo</a:t>
            </a:r>
            <a:r>
              <a:rPr lang="en-US" sz="2200" dirty="0">
                <a:solidFill>
                  <a:schemeClr val="tx1"/>
                </a:solidFill>
                <a:highlight>
                  <a:srgbClr val="C0C0C0"/>
                </a:highlight>
              </a:rPr>
              <a:t>: yes</a:t>
            </a:r>
          </a:p>
          <a:p>
            <a:pPr marL="0" indent="0">
              <a:spcBef>
                <a:spcPts val="600"/>
              </a:spcBef>
              <a:spcAft>
                <a:spcPts val="600"/>
              </a:spcAft>
              <a:buNone/>
            </a:pPr>
            <a:r>
              <a:rPr lang="en-US" sz="2200" dirty="0">
                <a:solidFill>
                  <a:schemeClr val="tx1"/>
                </a:solidFill>
                <a:highlight>
                  <a:srgbClr val="C0C0C0"/>
                </a:highlight>
              </a:rPr>
              <a:t>  tasks:</a:t>
            </a:r>
          </a:p>
          <a:p>
            <a:pPr marL="0" indent="0">
              <a:spcBef>
                <a:spcPts val="600"/>
              </a:spcBef>
              <a:spcAft>
                <a:spcPts val="600"/>
              </a:spcAft>
              <a:buNone/>
            </a:pPr>
            <a:r>
              <a:rPr lang="en-US" sz="2200" dirty="0">
                <a:solidFill>
                  <a:schemeClr val="tx1"/>
                </a:solidFill>
                <a:highlight>
                  <a:srgbClr val="C0C0C0"/>
                </a:highlight>
              </a:rPr>
              <a:t>    - name: install apache2</a:t>
            </a:r>
          </a:p>
          <a:p>
            <a:pPr marL="0" indent="0">
              <a:spcBef>
                <a:spcPts val="600"/>
              </a:spcBef>
              <a:spcAft>
                <a:spcPts val="600"/>
              </a:spcAft>
              <a:buNone/>
            </a:pPr>
            <a:r>
              <a:rPr lang="en-US" sz="2200" dirty="0">
                <a:solidFill>
                  <a:schemeClr val="tx1"/>
                </a:solidFill>
                <a:highlight>
                  <a:srgbClr val="C0C0C0"/>
                </a:highlight>
              </a:rPr>
              <a:t>      apt: name=apache2 </a:t>
            </a:r>
            <a:r>
              <a:rPr lang="en-US" sz="2200" dirty="0" err="1">
                <a:solidFill>
                  <a:schemeClr val="tx1"/>
                </a:solidFill>
                <a:highlight>
                  <a:srgbClr val="C0C0C0"/>
                </a:highlight>
              </a:rPr>
              <a:t>update_cache</a:t>
            </a:r>
            <a:r>
              <a:rPr lang="en-US" sz="2200" dirty="0">
                <a:solidFill>
                  <a:schemeClr val="tx1"/>
                </a:solidFill>
                <a:highlight>
                  <a:srgbClr val="C0C0C0"/>
                </a:highlight>
              </a:rPr>
              <a:t>=yes state=latest</a:t>
            </a:r>
            <a:endParaRPr sz="2200" dirty="0">
              <a:solidFill>
                <a:schemeClr val="tx1"/>
              </a:solidFill>
              <a:highlight>
                <a:srgbClr val="C0C0C0"/>
              </a:highlight>
            </a:endParaRPr>
          </a:p>
        </p:txBody>
      </p:sp>
    </p:spTree>
    <p:extLst>
      <p:ext uri="{BB962C8B-B14F-4D97-AF65-F5344CB8AC3E}">
        <p14:creationId xmlns:p14="http://schemas.microsoft.com/office/powerpoint/2010/main" val="3892233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sp>
        <p:nvSpPr>
          <p:cNvPr id="2466" name="Google Shape;2466;p155"/>
          <p:cNvSpPr txBox="1">
            <a:spLocks noGrp="1"/>
          </p:cNvSpPr>
          <p:nvPr>
            <p:ph type="title"/>
          </p:nvPr>
        </p:nvSpPr>
        <p:spPr>
          <a:xfrm>
            <a:off x="367272" y="2900771"/>
            <a:ext cx="11457450" cy="1056450"/>
          </a:xfrm>
          <a:prstGeom prst="rect">
            <a:avLst/>
          </a:prstGeom>
        </p:spPr>
        <p:txBody>
          <a:bodyPr spcFirstLastPara="1" wrap="square" lIns="121875" tIns="121875" rIns="121875" bIns="121875" anchor="t" anchorCtr="0">
            <a:noAutofit/>
          </a:bodyPr>
          <a:lstStyle/>
          <a:p>
            <a:r>
              <a:rPr lang="en-US" dirty="0"/>
              <a:t>Network Traffic Analysis</a:t>
            </a:r>
            <a:endParaRPr dirty="0"/>
          </a:p>
          <a:p>
            <a:endParaRPr dirty="0"/>
          </a:p>
          <a:p>
            <a:endParaRPr dirty="0"/>
          </a:p>
          <a:p>
            <a:endParaRPr dirty="0"/>
          </a:p>
        </p:txBody>
      </p:sp>
      <p:sp>
        <p:nvSpPr>
          <p:cNvPr id="2467" name="Google Shape;2467;p155"/>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32</a:t>
            </a:fld>
            <a:endParaRPr sz="800"/>
          </a:p>
        </p:txBody>
      </p:sp>
    </p:spTree>
    <p:extLst>
      <p:ext uri="{BB962C8B-B14F-4D97-AF65-F5344CB8AC3E}">
        <p14:creationId xmlns:p14="http://schemas.microsoft.com/office/powerpoint/2010/main" val="3904823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90"/>
          <p:cNvSpPr txBox="1">
            <a:spLocks noGrp="1"/>
          </p:cNvSpPr>
          <p:nvPr>
            <p:ph type="title"/>
          </p:nvPr>
        </p:nvSpPr>
        <p:spPr>
          <a:xfrm>
            <a:off x="367272" y="2900771"/>
            <a:ext cx="11457450" cy="1056450"/>
          </a:xfrm>
          <a:prstGeom prst="rect">
            <a:avLst/>
          </a:prstGeom>
        </p:spPr>
        <p:txBody>
          <a:bodyPr spcFirstLastPara="1" wrap="square" lIns="121875" tIns="121875" rIns="121875" bIns="121875" anchor="t" anchorCtr="0">
            <a:noAutofit/>
          </a:bodyPr>
          <a:lstStyle/>
          <a:p>
            <a:r>
              <a:rPr lang="en-US"/>
              <a:t>Traffic Profile</a:t>
            </a:r>
            <a:endParaRPr/>
          </a:p>
          <a:p>
            <a:endParaRPr/>
          </a:p>
          <a:p>
            <a:endParaRPr/>
          </a:p>
          <a:p>
            <a:endParaRPr/>
          </a:p>
        </p:txBody>
      </p:sp>
      <p:sp>
        <p:nvSpPr>
          <p:cNvPr id="1377" name="Google Shape;1377;p90"/>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33</a:t>
            </a:fld>
            <a:endParaRPr sz="800"/>
          </a:p>
        </p:txBody>
      </p:sp>
    </p:spTree>
    <p:extLst>
      <p:ext uri="{BB962C8B-B14F-4D97-AF65-F5344CB8AC3E}">
        <p14:creationId xmlns:p14="http://schemas.microsoft.com/office/powerpoint/2010/main" val="2207949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91"/>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a:solidFill>
                  <a:schemeClr val="dk1"/>
                </a:solidFill>
              </a:rPr>
              <a:t>Traffic Profile</a:t>
            </a:r>
            <a:endParaRPr/>
          </a:p>
        </p:txBody>
      </p:sp>
      <p:sp>
        <p:nvSpPr>
          <p:cNvPr id="1383" name="Google Shape;1383;p91"/>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fld id="{00000000-1234-1234-1234-123412341234}" type="slidenum">
              <a:rPr lang="en-US"/>
              <a:pPr/>
              <a:t>34</a:t>
            </a:fld>
            <a:endParaRPr/>
          </a:p>
        </p:txBody>
      </p:sp>
      <p:sp>
        <p:nvSpPr>
          <p:cNvPr id="1384" name="Google Shape;1384;p91"/>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spcAft>
                <a:spcPts val="600"/>
              </a:spcAft>
              <a:buNone/>
            </a:pPr>
            <a:r>
              <a:rPr lang="en-US" sz="2200"/>
              <a:t>Our analysis identified the following characteristics of the traffic on the network: </a:t>
            </a:r>
            <a:endParaRPr sz="2200">
              <a:solidFill>
                <a:schemeClr val="dk1"/>
              </a:solidFill>
            </a:endParaRPr>
          </a:p>
        </p:txBody>
      </p:sp>
      <p:graphicFrame>
        <p:nvGraphicFramePr>
          <p:cNvPr id="1385" name="Google Shape;1385;p91"/>
          <p:cNvGraphicFramePr/>
          <p:nvPr/>
        </p:nvGraphicFramePr>
        <p:xfrm>
          <a:off x="590069" y="1781238"/>
          <a:ext cx="10997814" cy="4778019"/>
        </p:xfrm>
        <a:graphic>
          <a:graphicData uri="http://schemas.openxmlformats.org/drawingml/2006/table">
            <a:tbl>
              <a:tblPr>
                <a:noFill/>
              </a:tblPr>
              <a:tblGrid>
                <a:gridCol w="3665938">
                  <a:extLst>
                    <a:ext uri="{9D8B030D-6E8A-4147-A177-3AD203B41FA5}">
                      <a16:colId xmlns:a16="http://schemas.microsoft.com/office/drawing/2014/main" val="20000"/>
                    </a:ext>
                  </a:extLst>
                </a:gridCol>
                <a:gridCol w="3665938">
                  <a:extLst>
                    <a:ext uri="{9D8B030D-6E8A-4147-A177-3AD203B41FA5}">
                      <a16:colId xmlns:a16="http://schemas.microsoft.com/office/drawing/2014/main" val="20001"/>
                    </a:ext>
                  </a:extLst>
                </a:gridCol>
                <a:gridCol w="3665938">
                  <a:extLst>
                    <a:ext uri="{9D8B030D-6E8A-4147-A177-3AD203B41FA5}">
                      <a16:colId xmlns:a16="http://schemas.microsoft.com/office/drawing/2014/main" val="20002"/>
                    </a:ext>
                  </a:extLst>
                </a:gridCol>
              </a:tblGrid>
              <a:tr h="555237">
                <a:tc>
                  <a:txBody>
                    <a:bodyPr/>
                    <a:lstStyle/>
                    <a:p>
                      <a:pPr marL="0" lvl="0" indent="0" algn="ctr" rtl="0">
                        <a:spcBef>
                          <a:spcPts val="0"/>
                        </a:spcBef>
                        <a:spcAft>
                          <a:spcPts val="0"/>
                        </a:spcAft>
                        <a:buNone/>
                      </a:pPr>
                      <a:r>
                        <a:rPr lang="en-US" sz="2200" b="1">
                          <a:solidFill>
                            <a:srgbClr val="FFFFFF"/>
                          </a:solidFill>
                          <a:latin typeface="Roboto"/>
                          <a:ea typeface="Roboto"/>
                          <a:cs typeface="Roboto"/>
                          <a:sym typeface="Roboto"/>
                        </a:rPr>
                        <a:t>Feature</a:t>
                      </a:r>
                      <a:endParaRPr sz="2200" b="1">
                        <a:solidFill>
                          <a:srgbClr val="FFFFFF"/>
                        </a:solidFill>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ctr" rtl="0">
                        <a:spcBef>
                          <a:spcPts val="0"/>
                        </a:spcBef>
                        <a:spcAft>
                          <a:spcPts val="0"/>
                        </a:spcAft>
                        <a:buNone/>
                      </a:pPr>
                      <a:r>
                        <a:rPr lang="en-US" sz="2200" b="1">
                          <a:solidFill>
                            <a:srgbClr val="FFFFFF"/>
                          </a:solidFill>
                          <a:latin typeface="Roboto"/>
                          <a:ea typeface="Roboto"/>
                          <a:cs typeface="Roboto"/>
                          <a:sym typeface="Roboto"/>
                        </a:rPr>
                        <a:t>Value</a:t>
                      </a:r>
                      <a:endParaRPr sz="2200" b="1">
                        <a:solidFill>
                          <a:srgbClr val="FFFFFF"/>
                        </a:solidFill>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ctr" rtl="0">
                        <a:spcBef>
                          <a:spcPts val="0"/>
                        </a:spcBef>
                        <a:spcAft>
                          <a:spcPts val="0"/>
                        </a:spcAft>
                        <a:buNone/>
                      </a:pPr>
                      <a:r>
                        <a:rPr lang="en-US" sz="2200" b="1">
                          <a:solidFill>
                            <a:srgbClr val="FFFFFF"/>
                          </a:solidFill>
                          <a:latin typeface="Roboto"/>
                          <a:ea typeface="Roboto"/>
                          <a:cs typeface="Roboto"/>
                          <a:sym typeface="Roboto"/>
                        </a:rPr>
                        <a:t>Description</a:t>
                      </a:r>
                      <a:endParaRPr sz="2200" b="1">
                        <a:solidFill>
                          <a:srgbClr val="FFFFFF"/>
                        </a:solidFill>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extLst>
                  <a:ext uri="{0D108BD9-81ED-4DB2-BD59-A6C34878D82A}">
                    <a16:rowId xmlns:a16="http://schemas.microsoft.com/office/drawing/2014/main" val="10000"/>
                  </a:ext>
                </a:extLst>
              </a:tr>
              <a:tr h="605042">
                <a:tc>
                  <a:txBody>
                    <a:bodyPr/>
                    <a:lstStyle/>
                    <a:p>
                      <a:pPr marL="0" lvl="0" indent="0" algn="ctr" rtl="0">
                        <a:spcBef>
                          <a:spcPts val="0"/>
                        </a:spcBef>
                        <a:spcAft>
                          <a:spcPts val="0"/>
                        </a:spcAft>
                        <a:buNone/>
                      </a:pPr>
                      <a:r>
                        <a:rPr lang="en-US" sz="2000">
                          <a:latin typeface="Roboto"/>
                          <a:ea typeface="Roboto"/>
                          <a:cs typeface="Roboto"/>
                          <a:sym typeface="Roboto"/>
                        </a:rPr>
                        <a:t>Top Talkers (IP Addresses)</a:t>
                      </a:r>
                      <a:endParaRPr sz="2000">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sz="2000" dirty="0"/>
                        <a:t>172.16.4.205</a:t>
                      </a:r>
                      <a:endParaRPr sz="2000" dirty="0"/>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1800">
                          <a:latin typeface="Roboto"/>
                          <a:ea typeface="Roboto"/>
                          <a:cs typeface="Roboto"/>
                          <a:sym typeface="Roboto"/>
                        </a:rPr>
                        <a:t>Machines that sent the most traffic.</a:t>
                      </a:r>
                      <a:endParaRPr sz="1800">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003436">
                <a:tc>
                  <a:txBody>
                    <a:bodyPr/>
                    <a:lstStyle/>
                    <a:p>
                      <a:pPr marL="0" lvl="0" indent="0" algn="ctr" rtl="0">
                        <a:spcBef>
                          <a:spcPts val="0"/>
                        </a:spcBef>
                        <a:spcAft>
                          <a:spcPts val="0"/>
                        </a:spcAft>
                        <a:buNone/>
                      </a:pPr>
                      <a:r>
                        <a:rPr lang="en-US" sz="2000">
                          <a:latin typeface="Roboto"/>
                          <a:ea typeface="Roboto"/>
                          <a:cs typeface="Roboto"/>
                          <a:sym typeface="Roboto"/>
                        </a:rPr>
                        <a:t>Most Common Protocols</a:t>
                      </a:r>
                      <a:endParaRPr sz="2000">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sz="2000" dirty="0"/>
                        <a:t>TCP, UDP, TLSv1.2</a:t>
                      </a:r>
                      <a:endParaRPr sz="2000" dirty="0"/>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1800">
                          <a:latin typeface="Roboto"/>
                          <a:ea typeface="Roboto"/>
                          <a:cs typeface="Roboto"/>
                          <a:sym typeface="Roboto"/>
                        </a:rPr>
                        <a:t>Three most common protocols on the network.</a:t>
                      </a:r>
                      <a:endParaRPr sz="1800">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605042">
                <a:tc>
                  <a:txBody>
                    <a:bodyPr/>
                    <a:lstStyle/>
                    <a:p>
                      <a:pPr marL="0" lvl="0" indent="0" algn="ctr" rtl="0">
                        <a:spcBef>
                          <a:spcPts val="0"/>
                        </a:spcBef>
                        <a:spcAft>
                          <a:spcPts val="0"/>
                        </a:spcAft>
                        <a:buNone/>
                      </a:pPr>
                      <a:r>
                        <a:rPr lang="en-US" sz="2000">
                          <a:latin typeface="Roboto"/>
                          <a:ea typeface="Roboto"/>
                          <a:cs typeface="Roboto"/>
                          <a:sym typeface="Roboto"/>
                        </a:rPr>
                        <a:t># of Unique IP Addresses</a:t>
                      </a:r>
                      <a:endParaRPr sz="2000">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sz="2000" dirty="0"/>
                        <a:t> 808</a:t>
                      </a:r>
                      <a:endParaRPr sz="2000" dirty="0"/>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1800">
                          <a:latin typeface="Roboto"/>
                          <a:ea typeface="Roboto"/>
                          <a:cs typeface="Roboto"/>
                          <a:sym typeface="Roboto"/>
                        </a:rPr>
                        <a:t>Count of observed IP addresses.</a:t>
                      </a:r>
                      <a:endParaRPr sz="1800">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1005825">
                <a:tc>
                  <a:txBody>
                    <a:bodyPr/>
                    <a:lstStyle/>
                    <a:p>
                      <a:pPr marL="0" lvl="0" indent="0" algn="ctr" rtl="0">
                        <a:spcBef>
                          <a:spcPts val="0"/>
                        </a:spcBef>
                        <a:spcAft>
                          <a:spcPts val="0"/>
                        </a:spcAft>
                        <a:buNone/>
                      </a:pPr>
                      <a:r>
                        <a:rPr lang="en-US" sz="2000">
                          <a:latin typeface="Roboto"/>
                          <a:ea typeface="Roboto"/>
                          <a:cs typeface="Roboto"/>
                          <a:sym typeface="Roboto"/>
                        </a:rPr>
                        <a:t>Subnets </a:t>
                      </a:r>
                      <a:endParaRPr sz="2000">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AU" sz="2000" dirty="0"/>
                        <a:t>10.0.0.0/8,  10.6.12.0/8, 10.11.11.0/8, 172.16.4.0/8, 192.168.1.0/8</a:t>
                      </a:r>
                      <a:endParaRPr sz="2000" dirty="0"/>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1800">
                          <a:latin typeface="Roboto"/>
                          <a:ea typeface="Roboto"/>
                          <a:cs typeface="Roboto"/>
                          <a:sym typeface="Roboto"/>
                        </a:rPr>
                        <a:t>Observed subnet ranges.</a:t>
                      </a:r>
                      <a:endParaRPr sz="1800">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1003436">
                <a:tc>
                  <a:txBody>
                    <a:bodyPr/>
                    <a:lstStyle/>
                    <a:p>
                      <a:pPr marL="0" lvl="0" indent="0" algn="ctr" rtl="0">
                        <a:spcBef>
                          <a:spcPts val="0"/>
                        </a:spcBef>
                        <a:spcAft>
                          <a:spcPts val="0"/>
                        </a:spcAft>
                        <a:buNone/>
                      </a:pPr>
                      <a:r>
                        <a:rPr lang="en-US" sz="2000">
                          <a:latin typeface="Roboto"/>
                          <a:ea typeface="Roboto"/>
                          <a:cs typeface="Roboto"/>
                          <a:sym typeface="Roboto"/>
                        </a:rPr>
                        <a:t># of Malware Species</a:t>
                      </a:r>
                      <a:endParaRPr sz="2000">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sz="2000"/>
                        <a:t>2</a:t>
                      </a:r>
                      <a:endParaRPr sz="2000" dirty="0"/>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1000"/>
                        </a:spcAft>
                        <a:buNone/>
                      </a:pPr>
                      <a:r>
                        <a:rPr lang="en-US" sz="1800" dirty="0">
                          <a:latin typeface="Roboto"/>
                          <a:ea typeface="Roboto"/>
                          <a:cs typeface="Roboto"/>
                          <a:sym typeface="Roboto"/>
                        </a:rPr>
                        <a:t>Number of malware binaries identified in traffic.</a:t>
                      </a:r>
                      <a:endParaRPr sz="1800" dirty="0">
                        <a:latin typeface="Roboto"/>
                        <a:ea typeface="Roboto"/>
                        <a:cs typeface="Roboto"/>
                        <a:sym typeface="Roboto"/>
                      </a:endParaRPr>
                    </a:p>
                  </a:txBody>
                  <a:tcPr marL="45713" marR="45713" marT="45713" marB="45713"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75903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92"/>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a:t>Behavioral Analysis</a:t>
            </a:r>
            <a:endParaRPr/>
          </a:p>
        </p:txBody>
      </p:sp>
      <p:sp>
        <p:nvSpPr>
          <p:cNvPr id="1392" name="Google Shape;1392;p92"/>
          <p:cNvSpPr txBox="1">
            <a:spLocks noGrp="1"/>
          </p:cNvSpPr>
          <p:nvPr>
            <p:ph type="subTitle" idx="1"/>
          </p:nvPr>
        </p:nvSpPr>
        <p:spPr>
          <a:xfrm>
            <a:off x="1588" y="901300"/>
            <a:ext cx="12188850" cy="486450"/>
          </a:xfrm>
          <a:prstGeom prst="rect">
            <a:avLst/>
          </a:prstGeom>
        </p:spPr>
        <p:txBody>
          <a:bodyPr spcFirstLastPara="1" wrap="square" lIns="609500" tIns="121875" rIns="609500" bIns="0" anchor="t" anchorCtr="0">
            <a:noAutofit/>
          </a:bodyPr>
          <a:lstStyle/>
          <a:p>
            <a:r>
              <a:rPr lang="en-US" b="1"/>
              <a:t>Purpose of Traffic on the Network</a:t>
            </a:r>
            <a:endParaRPr b="1"/>
          </a:p>
        </p:txBody>
      </p:sp>
      <p:sp>
        <p:nvSpPr>
          <p:cNvPr id="1393" name="Google Shape;1393;p92"/>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35</a:t>
            </a:fld>
            <a:endParaRPr kern="0">
              <a:latin typeface="Arial"/>
              <a:cs typeface="Arial"/>
              <a:sym typeface="Arial"/>
            </a:endParaRPr>
          </a:p>
        </p:txBody>
      </p:sp>
      <p:sp>
        <p:nvSpPr>
          <p:cNvPr id="1394" name="Google Shape;1394;p92"/>
          <p:cNvSpPr txBox="1">
            <a:spLocks noGrp="1"/>
          </p:cNvSpPr>
          <p:nvPr>
            <p:ph type="subTitle" idx="2"/>
          </p:nvPr>
        </p:nvSpPr>
        <p:spPr>
          <a:xfrm>
            <a:off x="-14808" y="6555534"/>
            <a:ext cx="10626450" cy="302400"/>
          </a:xfrm>
          <a:prstGeom prst="rect">
            <a:avLst/>
          </a:prstGeom>
        </p:spPr>
        <p:txBody>
          <a:bodyPr spcFirstLastPara="1" wrap="square" lIns="365675" tIns="60925" rIns="0" bIns="0" anchor="t" anchorCtr="0">
            <a:noAutofit/>
          </a:bodyPr>
          <a:lstStyle/>
          <a:p>
            <a:endParaRPr/>
          </a:p>
        </p:txBody>
      </p:sp>
      <p:sp>
        <p:nvSpPr>
          <p:cNvPr id="1395" name="Google Shape;1395;p92"/>
          <p:cNvSpPr txBox="1">
            <a:spLocks noGrp="1"/>
          </p:cNvSpPr>
          <p:nvPr>
            <p:ph type="body" idx="3"/>
          </p:nvPr>
        </p:nvSpPr>
        <p:spPr>
          <a:xfrm>
            <a:off x="1821" y="1712334"/>
            <a:ext cx="12188850" cy="4829550"/>
          </a:xfrm>
          <a:prstGeom prst="rect">
            <a:avLst/>
          </a:prstGeom>
        </p:spPr>
        <p:txBody>
          <a:bodyPr spcFirstLastPara="1" wrap="square" lIns="609500" tIns="0" rIns="609500" bIns="1218988" anchor="t" anchorCtr="0">
            <a:noAutofit/>
          </a:bodyPr>
          <a:lstStyle/>
          <a:p>
            <a:pPr marL="0" indent="0">
              <a:buNone/>
            </a:pPr>
            <a:r>
              <a:rPr lang="en-US" dirty="0"/>
              <a:t>Users were observed engaging in the following kinds of activity.</a:t>
            </a:r>
            <a:endParaRPr dirty="0"/>
          </a:p>
          <a:p>
            <a:pPr marL="0" indent="0">
              <a:spcBef>
                <a:spcPts val="1050"/>
              </a:spcBef>
              <a:buNone/>
            </a:pPr>
            <a:br>
              <a:rPr lang="en-US" dirty="0"/>
            </a:br>
            <a:r>
              <a:rPr lang="en-US" dirty="0"/>
              <a:t>“</a:t>
            </a:r>
            <a:r>
              <a:rPr lang="en-US" b="1" dirty="0"/>
              <a:t>Normal</a:t>
            </a:r>
            <a:r>
              <a:rPr lang="en-US" dirty="0"/>
              <a:t>”</a:t>
            </a:r>
            <a:r>
              <a:rPr lang="en-US" b="1" dirty="0"/>
              <a:t> Activity</a:t>
            </a:r>
            <a:endParaRPr dirty="0"/>
          </a:p>
          <a:p>
            <a:pPr marL="457200">
              <a:spcBef>
                <a:spcPts val="1050"/>
              </a:spcBef>
            </a:pPr>
            <a:r>
              <a:rPr lang="en-US" dirty="0"/>
              <a:t>Watching YouTube –Rotterdam-PC.mind-hammer.net &gt; mysocialchaos.com (6MB/sec peak), </a:t>
            </a:r>
          </a:p>
          <a:p>
            <a:pPr marL="457200">
              <a:spcBef>
                <a:spcPts val="1050"/>
              </a:spcBef>
            </a:pPr>
            <a:r>
              <a:rPr lang="en-US" dirty="0"/>
              <a:t>reading the news ...cloud.newsletters.time.com, Libya's Roman Ruins  - Photo Essays - TIME</a:t>
            </a:r>
            <a:endParaRPr dirty="0"/>
          </a:p>
          <a:p>
            <a:pPr indent="0">
              <a:spcBef>
                <a:spcPts val="1050"/>
              </a:spcBef>
              <a:buNone/>
            </a:pPr>
            <a:endParaRPr dirty="0"/>
          </a:p>
          <a:p>
            <a:pPr marL="0" indent="0">
              <a:spcBef>
                <a:spcPts val="1050"/>
              </a:spcBef>
              <a:buNone/>
            </a:pPr>
            <a:r>
              <a:rPr lang="en-US" b="1" dirty="0"/>
              <a:t>Suspicious Activity</a:t>
            </a:r>
            <a:endParaRPr dirty="0"/>
          </a:p>
          <a:p>
            <a:pPr marL="457200">
              <a:spcBef>
                <a:spcPts val="1050"/>
              </a:spcBef>
            </a:pPr>
            <a:r>
              <a:rPr lang="en-US" dirty="0"/>
              <a:t>A malware trojan was detected; </a:t>
            </a:r>
            <a:r>
              <a:rPr lang="en-US" dirty="0" err="1"/>
              <a:t>src.ip</a:t>
            </a:r>
            <a:r>
              <a:rPr lang="en-US" dirty="0"/>
              <a:t>==10.6.12.203 AND </a:t>
            </a:r>
            <a:r>
              <a:rPr lang="en-US" dirty="0" err="1"/>
              <a:t>dst.ip</a:t>
            </a:r>
            <a:r>
              <a:rPr lang="en-US" dirty="0"/>
              <a:t>==205.185.125.104</a:t>
            </a:r>
          </a:p>
          <a:p>
            <a:pPr marL="457200">
              <a:spcBef>
                <a:spcPts val="1050"/>
              </a:spcBef>
            </a:pPr>
            <a:endParaRPr dirty="0"/>
          </a:p>
        </p:txBody>
      </p:sp>
    </p:spTree>
    <p:extLst>
      <p:ext uri="{BB962C8B-B14F-4D97-AF65-F5344CB8AC3E}">
        <p14:creationId xmlns:p14="http://schemas.microsoft.com/office/powerpoint/2010/main" val="1051956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93"/>
          <p:cNvSpPr txBox="1">
            <a:spLocks noGrp="1"/>
          </p:cNvSpPr>
          <p:nvPr>
            <p:ph type="title"/>
          </p:nvPr>
        </p:nvSpPr>
        <p:spPr>
          <a:xfrm>
            <a:off x="367272" y="2674684"/>
            <a:ext cx="11457450" cy="1056450"/>
          </a:xfrm>
          <a:prstGeom prst="rect">
            <a:avLst/>
          </a:prstGeom>
        </p:spPr>
        <p:txBody>
          <a:bodyPr spcFirstLastPara="1" wrap="square" lIns="121875" tIns="121875" rIns="121875" bIns="121875" anchor="t" anchorCtr="0">
            <a:noAutofit/>
          </a:bodyPr>
          <a:lstStyle/>
          <a:p>
            <a:r>
              <a:rPr lang="en-US"/>
              <a:t>Normal Activity</a:t>
            </a:r>
            <a:endParaRPr/>
          </a:p>
          <a:p>
            <a:endParaRPr/>
          </a:p>
          <a:p>
            <a:endParaRPr/>
          </a:p>
          <a:p>
            <a:endParaRPr/>
          </a:p>
        </p:txBody>
      </p:sp>
      <p:sp>
        <p:nvSpPr>
          <p:cNvPr id="1401" name="Google Shape;1401;p93"/>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36</a:t>
            </a:fld>
            <a:endParaRPr sz="800"/>
          </a:p>
        </p:txBody>
      </p:sp>
    </p:spTree>
    <p:extLst>
      <p:ext uri="{BB962C8B-B14F-4D97-AF65-F5344CB8AC3E}">
        <p14:creationId xmlns:p14="http://schemas.microsoft.com/office/powerpoint/2010/main" val="788925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p95"/>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Normal Behavior ?</a:t>
            </a:r>
            <a:endParaRPr dirty="0"/>
          </a:p>
        </p:txBody>
      </p:sp>
      <p:sp>
        <p:nvSpPr>
          <p:cNvPr id="1418" name="Google Shape;1418;p95"/>
          <p:cNvSpPr txBox="1">
            <a:spLocks noGrp="1"/>
          </p:cNvSpPr>
          <p:nvPr>
            <p:ph type="subTitle" idx="1"/>
          </p:nvPr>
        </p:nvSpPr>
        <p:spPr>
          <a:xfrm>
            <a:off x="1588" y="901300"/>
            <a:ext cx="12188850" cy="486450"/>
          </a:xfrm>
          <a:prstGeom prst="rect">
            <a:avLst/>
          </a:prstGeom>
        </p:spPr>
        <p:txBody>
          <a:bodyPr spcFirstLastPara="1" wrap="square" lIns="609500" tIns="121875" rIns="609500" bIns="0" anchor="t" anchorCtr="0">
            <a:noAutofit/>
          </a:bodyPr>
          <a:lstStyle/>
          <a:p>
            <a:pPr>
              <a:buClr>
                <a:schemeClr val="dk1"/>
              </a:buClr>
              <a:buSzPts val="1100"/>
            </a:pPr>
            <a:endParaRPr b="1" dirty="0"/>
          </a:p>
          <a:p>
            <a:endParaRPr b="1" dirty="0"/>
          </a:p>
        </p:txBody>
      </p:sp>
      <p:sp>
        <p:nvSpPr>
          <p:cNvPr id="1419" name="Google Shape;1419;p95"/>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37</a:t>
            </a:fld>
            <a:endParaRPr kern="0">
              <a:latin typeface="Arial"/>
              <a:cs typeface="Arial"/>
              <a:sym typeface="Arial"/>
            </a:endParaRPr>
          </a:p>
        </p:txBody>
      </p:sp>
      <p:sp>
        <p:nvSpPr>
          <p:cNvPr id="1420" name="Google Shape;1420;p95"/>
          <p:cNvSpPr txBox="1">
            <a:spLocks noGrp="1"/>
          </p:cNvSpPr>
          <p:nvPr>
            <p:ph type="subTitle" idx="2"/>
          </p:nvPr>
        </p:nvSpPr>
        <p:spPr>
          <a:xfrm>
            <a:off x="-14808" y="6555534"/>
            <a:ext cx="10626450" cy="302400"/>
          </a:xfrm>
          <a:prstGeom prst="rect">
            <a:avLst/>
          </a:prstGeom>
        </p:spPr>
        <p:txBody>
          <a:bodyPr spcFirstLastPara="1" wrap="square" lIns="365675" tIns="60925" rIns="0" bIns="0" anchor="t" anchorCtr="0">
            <a:noAutofit/>
          </a:bodyPr>
          <a:lstStyle/>
          <a:p>
            <a:endParaRPr/>
          </a:p>
        </p:txBody>
      </p:sp>
      <p:sp>
        <p:nvSpPr>
          <p:cNvPr id="1421" name="Google Shape;1421;p95"/>
          <p:cNvSpPr txBox="1">
            <a:spLocks noGrp="1"/>
          </p:cNvSpPr>
          <p:nvPr>
            <p:ph type="body" idx="3"/>
          </p:nvPr>
        </p:nvSpPr>
        <p:spPr>
          <a:xfrm>
            <a:off x="1821" y="1712334"/>
            <a:ext cx="12188850" cy="4829550"/>
          </a:xfrm>
          <a:prstGeom prst="rect">
            <a:avLst/>
          </a:prstGeom>
        </p:spPr>
        <p:txBody>
          <a:bodyPr spcFirstLastPara="1" wrap="square" lIns="609500" tIns="0" rIns="609500" bIns="1218988" anchor="t" anchorCtr="0">
            <a:noAutofit/>
          </a:bodyPr>
          <a:lstStyle/>
          <a:p>
            <a:pPr>
              <a:lnSpc>
                <a:spcPct val="115000"/>
              </a:lnSpc>
              <a:buClr>
                <a:schemeClr val="dk1"/>
              </a:buClr>
            </a:pPr>
            <a:r>
              <a:rPr lang="en-US" dirty="0">
                <a:solidFill>
                  <a:schemeClr val="dk1"/>
                </a:solidFill>
              </a:rPr>
              <a:t>Client to DC traffic observed on an domain (okay-boomer.info) within 10.11.11.0/24</a:t>
            </a:r>
          </a:p>
          <a:p>
            <a:pPr marL="0" indent="0">
              <a:lnSpc>
                <a:spcPct val="115000"/>
              </a:lnSpc>
              <a:buClr>
                <a:schemeClr val="dk1"/>
              </a:buClr>
              <a:buNone/>
            </a:pPr>
            <a:endParaRPr lang="en-US" dirty="0">
              <a:solidFill>
                <a:schemeClr val="dk1"/>
              </a:solidFill>
            </a:endParaRPr>
          </a:p>
          <a:p>
            <a:pPr>
              <a:lnSpc>
                <a:spcPct val="115000"/>
              </a:lnSpc>
              <a:buClr>
                <a:schemeClr val="dk1"/>
              </a:buClr>
            </a:pPr>
            <a:r>
              <a:rPr lang="en-US" dirty="0">
                <a:solidFill>
                  <a:schemeClr val="dk1"/>
                </a:solidFill>
              </a:rPr>
              <a:t>A domain controller has been set up on (10.11.11.11) okay-boomer-dc.okay-boomer.info</a:t>
            </a:r>
          </a:p>
          <a:p>
            <a:pPr marL="0" indent="0">
              <a:lnSpc>
                <a:spcPct val="115000"/>
              </a:lnSpc>
              <a:buClr>
                <a:schemeClr val="dk1"/>
              </a:buClr>
              <a:buNone/>
            </a:pPr>
            <a:endParaRPr lang="en-US" dirty="0">
              <a:solidFill>
                <a:schemeClr val="dk1"/>
              </a:solidFill>
            </a:endParaRPr>
          </a:p>
          <a:p>
            <a:pPr>
              <a:lnSpc>
                <a:spcPct val="115000"/>
              </a:lnSpc>
              <a:buClr>
                <a:schemeClr val="dk1"/>
              </a:buClr>
            </a:pPr>
            <a:r>
              <a:rPr lang="en-US" dirty="0">
                <a:solidFill>
                  <a:schemeClr val="dk1"/>
                </a:solidFill>
              </a:rPr>
              <a:t>obsolete protocols used - </a:t>
            </a:r>
            <a:r>
              <a:rPr lang="en-US" dirty="0">
                <a:solidFill>
                  <a:srgbClr val="7F0000"/>
                </a:solidFill>
                <a:effectLst/>
              </a:rPr>
              <a:t>LANMAN1.0..Windows for Workgroups 3.1a</a:t>
            </a:r>
          </a:p>
          <a:p>
            <a:pPr marL="0" indent="0">
              <a:lnSpc>
                <a:spcPct val="115000"/>
              </a:lnSpc>
              <a:buClr>
                <a:schemeClr val="dk1"/>
              </a:buClr>
              <a:buNone/>
            </a:pPr>
            <a:endParaRPr lang="en-US" dirty="0">
              <a:solidFill>
                <a:schemeClr val="dk1"/>
              </a:solidFill>
            </a:endParaRPr>
          </a:p>
          <a:p>
            <a:pPr marL="0" indent="0">
              <a:lnSpc>
                <a:spcPct val="115000"/>
              </a:lnSpc>
              <a:buClr>
                <a:schemeClr val="dk1"/>
              </a:buClr>
              <a:buNone/>
            </a:pPr>
            <a:r>
              <a:rPr lang="en-US" dirty="0">
                <a:solidFill>
                  <a:schemeClr val="dk1"/>
                </a:solidFill>
              </a:rPr>
              <a:t>Clients (unsupported)</a:t>
            </a:r>
          </a:p>
          <a:p>
            <a:pPr>
              <a:lnSpc>
                <a:spcPct val="115000"/>
              </a:lnSpc>
              <a:buClr>
                <a:schemeClr val="dk1"/>
              </a:buClr>
            </a:pPr>
            <a:r>
              <a:rPr lang="en-US" dirty="0">
                <a:solidFill>
                  <a:schemeClr val="dk1"/>
                </a:solidFill>
              </a:rPr>
              <a:t>Tucker-Win7-PC.okay-boomer.info (10.11.11.203)</a:t>
            </a:r>
          </a:p>
          <a:p>
            <a:pPr>
              <a:lnSpc>
                <a:spcPct val="115000"/>
              </a:lnSpc>
              <a:buClr>
                <a:schemeClr val="dk1"/>
              </a:buClr>
            </a:pPr>
            <a:r>
              <a:rPr lang="en-US" dirty="0">
                <a:solidFill>
                  <a:schemeClr val="dk1"/>
                </a:solidFill>
              </a:rPr>
              <a:t>Gilbert-Win7-PC.okay-boomer.info (10.11.11.200)</a:t>
            </a:r>
          </a:p>
          <a:p>
            <a:pPr>
              <a:lnSpc>
                <a:spcPct val="115000"/>
              </a:lnSpc>
              <a:buClr>
                <a:schemeClr val="dk1"/>
              </a:buClr>
            </a:pPr>
            <a:endParaRPr lang="en-US" dirty="0">
              <a:solidFill>
                <a:schemeClr val="dk1"/>
              </a:solidFill>
            </a:endParaRPr>
          </a:p>
          <a:p>
            <a:pPr>
              <a:lnSpc>
                <a:spcPct val="115000"/>
              </a:lnSpc>
              <a:buClr>
                <a:schemeClr val="dk1"/>
              </a:buClr>
            </a:pPr>
            <a:r>
              <a:rPr lang="en-US" dirty="0">
                <a:solidFill>
                  <a:schemeClr val="dk1"/>
                </a:solidFill>
              </a:rPr>
              <a:t>Samba share is in use ... </a:t>
            </a:r>
          </a:p>
          <a:p>
            <a:pPr>
              <a:lnSpc>
                <a:spcPct val="115000"/>
              </a:lnSpc>
              <a:buClr>
                <a:schemeClr val="dk1"/>
              </a:buClr>
            </a:pPr>
            <a:endParaRPr lang="en-US" dirty="0">
              <a:solidFill>
                <a:schemeClr val="dk1"/>
              </a:solidFill>
            </a:endParaRPr>
          </a:p>
          <a:p>
            <a:pPr marL="0" indent="0">
              <a:lnSpc>
                <a:spcPct val="115000"/>
              </a:lnSpc>
              <a:buClr>
                <a:schemeClr val="dk1"/>
              </a:buClr>
              <a:buNone/>
            </a:pPr>
            <a:endParaRPr lang="en-US" dirty="0">
              <a:solidFill>
                <a:srgbClr val="7F0000"/>
              </a:solidFill>
              <a:effectLst/>
            </a:endParaRPr>
          </a:p>
        </p:txBody>
      </p:sp>
      <p:pic>
        <p:nvPicPr>
          <p:cNvPr id="3" name="Picture 2">
            <a:extLst>
              <a:ext uri="{FF2B5EF4-FFF2-40B4-BE49-F238E27FC236}">
                <a16:creationId xmlns:a16="http://schemas.microsoft.com/office/drawing/2014/main" id="{5FD07520-3C81-4291-A822-2EEF637CB3F7}"/>
              </a:ext>
            </a:extLst>
          </p:cNvPr>
          <p:cNvPicPr>
            <a:picLocks noChangeAspect="1"/>
          </p:cNvPicPr>
          <p:nvPr/>
        </p:nvPicPr>
        <p:blipFill>
          <a:blip r:embed="rId3"/>
          <a:stretch>
            <a:fillRect/>
          </a:stretch>
        </p:blipFill>
        <p:spPr>
          <a:xfrm>
            <a:off x="645431" y="5433881"/>
            <a:ext cx="10747646" cy="269088"/>
          </a:xfrm>
          <a:prstGeom prst="rect">
            <a:avLst/>
          </a:prstGeom>
        </p:spPr>
      </p:pic>
    </p:spTree>
    <p:extLst>
      <p:ext uri="{BB962C8B-B14F-4D97-AF65-F5344CB8AC3E}">
        <p14:creationId xmlns:p14="http://schemas.microsoft.com/office/powerpoint/2010/main" val="940355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96"/>
          <p:cNvSpPr txBox="1">
            <a:spLocks noGrp="1"/>
          </p:cNvSpPr>
          <p:nvPr>
            <p:ph type="title"/>
          </p:nvPr>
        </p:nvSpPr>
        <p:spPr>
          <a:xfrm>
            <a:off x="367272" y="2674684"/>
            <a:ext cx="11457450" cy="1056450"/>
          </a:xfrm>
          <a:prstGeom prst="rect">
            <a:avLst/>
          </a:prstGeom>
        </p:spPr>
        <p:txBody>
          <a:bodyPr spcFirstLastPara="1" wrap="square" lIns="121875" tIns="121875" rIns="121875" bIns="121875" anchor="t" anchorCtr="0">
            <a:noAutofit/>
          </a:bodyPr>
          <a:lstStyle/>
          <a:p>
            <a:r>
              <a:rPr lang="en-US"/>
              <a:t>Malicious Activity</a:t>
            </a:r>
            <a:endParaRPr/>
          </a:p>
          <a:p>
            <a:endParaRPr/>
          </a:p>
          <a:p>
            <a:endParaRPr/>
          </a:p>
          <a:p>
            <a:endParaRPr/>
          </a:p>
        </p:txBody>
      </p:sp>
      <p:sp>
        <p:nvSpPr>
          <p:cNvPr id="1427" name="Google Shape;1427;p96"/>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38</a:t>
            </a:fld>
            <a:endParaRPr sz="800"/>
          </a:p>
        </p:txBody>
      </p:sp>
    </p:spTree>
    <p:extLst>
      <p:ext uri="{BB962C8B-B14F-4D97-AF65-F5344CB8AC3E}">
        <p14:creationId xmlns:p14="http://schemas.microsoft.com/office/powerpoint/2010/main" val="1095484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94"/>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Bit Torrent Downloads</a:t>
            </a:r>
            <a:endParaRPr dirty="0"/>
          </a:p>
        </p:txBody>
      </p:sp>
      <p:sp>
        <p:nvSpPr>
          <p:cNvPr id="1408" name="Google Shape;1408;p94"/>
          <p:cNvSpPr txBox="1">
            <a:spLocks noGrp="1"/>
          </p:cNvSpPr>
          <p:nvPr>
            <p:ph type="subTitle" idx="1"/>
          </p:nvPr>
        </p:nvSpPr>
        <p:spPr>
          <a:xfrm>
            <a:off x="1588" y="901300"/>
            <a:ext cx="12188850" cy="486450"/>
          </a:xfrm>
          <a:prstGeom prst="rect">
            <a:avLst/>
          </a:prstGeom>
        </p:spPr>
        <p:txBody>
          <a:bodyPr spcFirstLastPara="1" wrap="square" lIns="609500" tIns="121875" rIns="609500" bIns="0" anchor="t" anchorCtr="0">
            <a:noAutofit/>
          </a:bodyPr>
          <a:lstStyle/>
          <a:p>
            <a:pPr>
              <a:buClr>
                <a:schemeClr val="dk1"/>
              </a:buClr>
              <a:buSzPts val="1100"/>
            </a:pPr>
            <a:endParaRPr b="1" dirty="0"/>
          </a:p>
          <a:p>
            <a:pPr>
              <a:buClr>
                <a:schemeClr val="dk1"/>
              </a:buClr>
              <a:buSzPts val="1100"/>
            </a:pPr>
            <a:endParaRPr b="1" dirty="0"/>
          </a:p>
          <a:p>
            <a:endParaRPr b="1" dirty="0"/>
          </a:p>
        </p:txBody>
      </p:sp>
      <p:sp>
        <p:nvSpPr>
          <p:cNvPr id="1409" name="Google Shape;1409;p94"/>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39</a:t>
            </a:fld>
            <a:endParaRPr kern="0">
              <a:latin typeface="Arial"/>
              <a:cs typeface="Arial"/>
              <a:sym typeface="Arial"/>
            </a:endParaRPr>
          </a:p>
        </p:txBody>
      </p:sp>
      <p:sp>
        <p:nvSpPr>
          <p:cNvPr id="1410" name="Google Shape;1410;p94"/>
          <p:cNvSpPr txBox="1">
            <a:spLocks noGrp="1"/>
          </p:cNvSpPr>
          <p:nvPr>
            <p:ph type="subTitle" idx="2"/>
          </p:nvPr>
        </p:nvSpPr>
        <p:spPr>
          <a:xfrm>
            <a:off x="-14808" y="6555534"/>
            <a:ext cx="10626450" cy="302400"/>
          </a:xfrm>
          <a:prstGeom prst="rect">
            <a:avLst/>
          </a:prstGeom>
        </p:spPr>
        <p:txBody>
          <a:bodyPr spcFirstLastPara="1" wrap="square" lIns="365675" tIns="60925" rIns="0" bIns="0" anchor="t" anchorCtr="0">
            <a:noAutofit/>
          </a:bodyPr>
          <a:lstStyle/>
          <a:p>
            <a:endParaRPr/>
          </a:p>
        </p:txBody>
      </p:sp>
      <p:sp>
        <p:nvSpPr>
          <p:cNvPr id="1411" name="Google Shape;1411;p94"/>
          <p:cNvSpPr txBox="1">
            <a:spLocks noGrp="1"/>
          </p:cNvSpPr>
          <p:nvPr>
            <p:ph type="body" idx="3"/>
          </p:nvPr>
        </p:nvSpPr>
        <p:spPr>
          <a:xfrm>
            <a:off x="1821" y="1712334"/>
            <a:ext cx="12188850" cy="4829550"/>
          </a:xfrm>
          <a:prstGeom prst="rect">
            <a:avLst/>
          </a:prstGeom>
        </p:spPr>
        <p:txBody>
          <a:bodyPr spcFirstLastPara="1" wrap="square" lIns="609500" tIns="0" rIns="609500" bIns="1218988" anchor="t" anchorCtr="0">
            <a:noAutofit/>
          </a:bodyPr>
          <a:lstStyle/>
          <a:p>
            <a:pPr>
              <a:lnSpc>
                <a:spcPct val="115000"/>
              </a:lnSpc>
            </a:pPr>
            <a:r>
              <a:rPr lang="en-US" dirty="0"/>
              <a:t>There is bit torrent activity detected</a:t>
            </a:r>
          </a:p>
          <a:p>
            <a:pPr>
              <a:lnSpc>
                <a:spcPct val="115000"/>
              </a:lnSpc>
            </a:pPr>
            <a:r>
              <a:rPr lang="en-US" dirty="0" err="1"/>
              <a:t>ip.addr</a:t>
            </a:r>
            <a:r>
              <a:rPr lang="en-US" dirty="0"/>
              <a:t> == 10.0.0.201 &amp;&amp; </a:t>
            </a:r>
            <a:r>
              <a:rPr lang="en-US" dirty="0" err="1"/>
              <a:t>bittorrent</a:t>
            </a:r>
            <a:endParaRPr lang="en-US" dirty="0"/>
          </a:p>
          <a:p>
            <a:pPr>
              <a:lnSpc>
                <a:spcPct val="115000"/>
              </a:lnSpc>
            </a:pPr>
            <a:r>
              <a:rPr lang="en-US" dirty="0"/>
              <a:t>GET /</a:t>
            </a:r>
            <a:r>
              <a:rPr lang="en-US" dirty="0" err="1"/>
              <a:t>bt</a:t>
            </a:r>
            <a:r>
              <a:rPr lang="en-US" dirty="0"/>
              <a:t>/</a:t>
            </a:r>
            <a:r>
              <a:rPr lang="en-US" dirty="0" err="1"/>
              <a:t>btdownload.php?type</a:t>
            </a:r>
            <a:r>
              <a:rPr lang="en-US" dirty="0"/>
              <a:t>=</a:t>
            </a:r>
            <a:r>
              <a:rPr lang="en-US" dirty="0" err="1"/>
              <a:t>torrent&amp;file</a:t>
            </a:r>
            <a:r>
              <a:rPr lang="en-US" dirty="0"/>
              <a:t>=</a:t>
            </a:r>
            <a:r>
              <a:rPr lang="en-US" dirty="0" err="1"/>
              <a:t>Betty_Boop_Rhythm_on_the_Reservation.avi.torrent</a:t>
            </a:r>
            <a:r>
              <a:rPr lang="en-US" dirty="0"/>
              <a:t> HTTP/1.1</a:t>
            </a:r>
          </a:p>
          <a:p>
            <a:pPr>
              <a:lnSpc>
                <a:spcPct val="115000"/>
              </a:lnSpc>
              <a:spcBef>
                <a:spcPts val="500"/>
              </a:spcBef>
              <a:spcAft>
                <a:spcPts val="500"/>
              </a:spcAft>
            </a:pPr>
            <a:r>
              <a:rPr lang="en-US" dirty="0" err="1"/>
              <a:t>Betty_Boop_Rhythm_on_the_Reservation.avi.torrent</a:t>
            </a:r>
            <a:endParaRPr lang="en-US" dirty="0"/>
          </a:p>
          <a:p>
            <a:pPr>
              <a:lnSpc>
                <a:spcPct val="115000"/>
              </a:lnSpc>
              <a:spcBef>
                <a:spcPts val="500"/>
              </a:spcBef>
              <a:spcAft>
                <a:spcPts val="500"/>
              </a:spcAft>
            </a:pPr>
            <a:endParaRPr lang="en-US" dirty="0"/>
          </a:p>
          <a:p>
            <a:pPr>
              <a:lnSpc>
                <a:spcPct val="115000"/>
              </a:lnSpc>
              <a:spcBef>
                <a:spcPts val="500"/>
              </a:spcBef>
              <a:spcAft>
                <a:spcPts val="500"/>
              </a:spcAft>
            </a:pPr>
            <a:endParaRPr dirty="0"/>
          </a:p>
        </p:txBody>
      </p:sp>
      <p:pic>
        <p:nvPicPr>
          <p:cNvPr id="5" name="Picture 4">
            <a:extLst>
              <a:ext uri="{FF2B5EF4-FFF2-40B4-BE49-F238E27FC236}">
                <a16:creationId xmlns:a16="http://schemas.microsoft.com/office/drawing/2014/main" id="{734D5AB5-10AE-448A-9632-F2CEEE90FB7A}"/>
              </a:ext>
            </a:extLst>
          </p:cNvPr>
          <p:cNvPicPr>
            <a:picLocks noChangeAspect="1"/>
          </p:cNvPicPr>
          <p:nvPr/>
        </p:nvPicPr>
        <p:blipFill>
          <a:blip r:embed="rId3"/>
          <a:stretch>
            <a:fillRect/>
          </a:stretch>
        </p:blipFill>
        <p:spPr>
          <a:xfrm>
            <a:off x="617268" y="3958388"/>
            <a:ext cx="6382150" cy="1920996"/>
          </a:xfrm>
          <a:prstGeom prst="rect">
            <a:avLst/>
          </a:prstGeom>
        </p:spPr>
      </p:pic>
      <p:pic>
        <p:nvPicPr>
          <p:cNvPr id="7" name="Picture 6">
            <a:extLst>
              <a:ext uri="{FF2B5EF4-FFF2-40B4-BE49-F238E27FC236}">
                <a16:creationId xmlns:a16="http://schemas.microsoft.com/office/drawing/2014/main" id="{84ECA939-D625-4633-B3B9-B30EA4E095E1}"/>
              </a:ext>
            </a:extLst>
          </p:cNvPr>
          <p:cNvPicPr>
            <a:picLocks noChangeAspect="1"/>
          </p:cNvPicPr>
          <p:nvPr/>
        </p:nvPicPr>
        <p:blipFill>
          <a:blip r:embed="rId4"/>
          <a:stretch>
            <a:fillRect/>
          </a:stretch>
        </p:blipFill>
        <p:spPr>
          <a:xfrm>
            <a:off x="6999418" y="2816119"/>
            <a:ext cx="5041777" cy="3500460"/>
          </a:xfrm>
          <a:prstGeom prst="rect">
            <a:avLst/>
          </a:prstGeom>
        </p:spPr>
      </p:pic>
    </p:spTree>
    <p:extLst>
      <p:ext uri="{BB962C8B-B14F-4D97-AF65-F5344CB8AC3E}">
        <p14:creationId xmlns:p14="http://schemas.microsoft.com/office/powerpoint/2010/main" val="1465917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2"/>
        <p:cNvGrpSpPr/>
        <p:nvPr/>
      </p:nvGrpSpPr>
      <p:grpSpPr>
        <a:xfrm>
          <a:off x="0" y="0"/>
          <a:ext cx="0" cy="0"/>
          <a:chOff x="0" y="0"/>
          <a:chExt cx="0" cy="0"/>
        </a:xfrm>
      </p:grpSpPr>
      <p:sp>
        <p:nvSpPr>
          <p:cNvPr id="2353" name="Google Shape;2353;p139"/>
          <p:cNvSpPr txBox="1">
            <a:spLocks noGrp="1"/>
          </p:cNvSpPr>
          <p:nvPr>
            <p:ph type="body" idx="2"/>
          </p:nvPr>
        </p:nvSpPr>
        <p:spPr>
          <a:xfrm>
            <a:off x="155381" y="1213967"/>
            <a:ext cx="8930400" cy="5196750"/>
          </a:xfrm>
          <a:prstGeom prst="rect">
            <a:avLst/>
          </a:prstGeom>
          <a:solidFill>
            <a:srgbClr val="1D8BE6">
              <a:alpha val="14530"/>
            </a:srgbClr>
          </a:solidFill>
        </p:spPr>
        <p:txBody>
          <a:bodyPr spcFirstLastPara="1" vert="horz" wrap="square" lIns="609500" tIns="0" rIns="609500" bIns="1218988" rtlCol="0" anchor="t" anchorCtr="0">
            <a:noAutofit/>
          </a:bodyPr>
          <a:lstStyle/>
          <a:p>
            <a:pPr marL="0" indent="0">
              <a:buNone/>
            </a:pPr>
            <a:endParaRPr dirty="0"/>
          </a:p>
          <a:p>
            <a:pPr marL="0" indent="0">
              <a:spcBef>
                <a:spcPts val="1050"/>
              </a:spcBef>
              <a:buNone/>
            </a:pPr>
            <a:endParaRPr dirty="0"/>
          </a:p>
          <a:p>
            <a:pPr marL="0" indent="0">
              <a:spcBef>
                <a:spcPts val="1050"/>
              </a:spcBef>
              <a:buNone/>
            </a:pPr>
            <a:endParaRPr dirty="0"/>
          </a:p>
          <a:p>
            <a:pPr marL="0" indent="0">
              <a:spcBef>
                <a:spcPts val="1050"/>
              </a:spcBef>
              <a:buNone/>
            </a:pPr>
            <a:endParaRPr dirty="0"/>
          </a:p>
          <a:p>
            <a:pPr marL="0" indent="0" algn="ctr">
              <a:lnSpc>
                <a:spcPct val="100000"/>
              </a:lnSpc>
              <a:spcBef>
                <a:spcPts val="1050"/>
              </a:spcBef>
              <a:buNone/>
            </a:pPr>
            <a:r>
              <a:rPr lang="en-US" sz="2400" b="1" dirty="0"/>
              <a:t>[Insert Here]</a:t>
            </a:r>
            <a:endParaRPr sz="2400" b="1" dirty="0"/>
          </a:p>
          <a:p>
            <a:pPr marL="0" indent="0">
              <a:buNone/>
            </a:pPr>
            <a:endParaRPr dirty="0"/>
          </a:p>
          <a:p>
            <a:pPr marL="0" indent="0">
              <a:spcBef>
                <a:spcPts val="1050"/>
              </a:spcBef>
              <a:buClr>
                <a:schemeClr val="dk1"/>
              </a:buClr>
              <a:buSzPts val="2900"/>
              <a:buNone/>
            </a:pPr>
            <a:endParaRPr dirty="0"/>
          </a:p>
          <a:p>
            <a:pPr marL="0" indent="0">
              <a:spcBef>
                <a:spcPts val="1050"/>
              </a:spcBef>
              <a:spcAft>
                <a:spcPts val="1050"/>
              </a:spcAft>
              <a:buNone/>
            </a:pPr>
            <a:endParaRPr dirty="0"/>
          </a:p>
        </p:txBody>
      </p:sp>
      <p:sp>
        <p:nvSpPr>
          <p:cNvPr id="2354" name="Google Shape;2354;p139"/>
          <p:cNvSpPr txBox="1">
            <a:spLocks noGrp="1"/>
          </p:cNvSpPr>
          <p:nvPr>
            <p:ph type="subTitle" idx="3"/>
          </p:nvPr>
        </p:nvSpPr>
        <p:spPr>
          <a:xfrm>
            <a:off x="9246766" y="963515"/>
            <a:ext cx="2729753" cy="5447202"/>
          </a:xfrm>
          <a:prstGeom prst="rect">
            <a:avLst/>
          </a:prstGeom>
        </p:spPr>
        <p:txBody>
          <a:bodyPr spcFirstLastPara="1" vert="horz" wrap="square" lIns="243788" tIns="243788" rIns="243788" bIns="243788" rtlCol="0" anchor="t" anchorCtr="0">
            <a:noAutofit/>
          </a:bodyPr>
          <a:lstStyle/>
          <a:p>
            <a:pPr>
              <a:buClr>
                <a:schemeClr val="dk1"/>
              </a:buClr>
              <a:buSzPts val="2900"/>
            </a:pPr>
            <a:r>
              <a:rPr lang="en-US" sz="1400" dirty="0">
                <a:latin typeface="Roboto Black"/>
                <a:ea typeface="Roboto Black"/>
                <a:cs typeface="Roboto Black"/>
                <a:sym typeface="Roboto Black"/>
              </a:rPr>
              <a:t>NETWORK</a:t>
            </a:r>
          </a:p>
          <a:p>
            <a:pPr>
              <a:buClr>
                <a:schemeClr val="dk1"/>
              </a:buClr>
              <a:buSzPts val="2900"/>
            </a:pPr>
            <a:endParaRPr lang="en-US" sz="1400" dirty="0">
              <a:latin typeface="Roboto" panose="020B0604020202020204" charset="0"/>
              <a:ea typeface="Roboto" panose="020B0604020202020204" charset="0"/>
              <a:cs typeface="Roboto Black"/>
              <a:sym typeface="Roboto Black"/>
            </a:endParaRPr>
          </a:p>
          <a:p>
            <a:pPr marL="0" indent="0">
              <a:buClr>
                <a:schemeClr val="dk1"/>
              </a:buClr>
              <a:buSzPts val="2900"/>
            </a:pPr>
            <a:r>
              <a:rPr lang="en-US" sz="1400" dirty="0" err="1">
                <a:latin typeface="Roboto" panose="020B0604020202020204" charset="0"/>
                <a:ea typeface="Roboto" panose="020B0604020202020204" charset="0"/>
              </a:rPr>
              <a:t>Addr</a:t>
            </a:r>
            <a:r>
              <a:rPr lang="en-US" sz="1400" dirty="0">
                <a:latin typeface="Roboto" panose="020B0604020202020204" charset="0"/>
                <a:ea typeface="Roboto" panose="020B0604020202020204" charset="0"/>
              </a:rPr>
              <a:t> Range: 192.168.1.0/24</a:t>
            </a:r>
            <a:endParaRPr sz="1400" dirty="0">
              <a:latin typeface="Roboto" panose="020B0604020202020204" charset="0"/>
              <a:ea typeface="Roboto" panose="020B0604020202020204" charset="0"/>
            </a:endParaRPr>
          </a:p>
          <a:p>
            <a:pPr marL="0" indent="0">
              <a:buClr>
                <a:schemeClr val="dk1"/>
              </a:buClr>
              <a:buSzPts val="2900"/>
            </a:pPr>
            <a:r>
              <a:rPr lang="en-US" sz="1400" dirty="0">
                <a:solidFill>
                  <a:srgbClr val="0070C0"/>
                </a:solidFill>
                <a:latin typeface="Roboto" panose="020B0604020202020204" charset="0"/>
                <a:ea typeface="Roboto" panose="020B0604020202020204" charset="0"/>
              </a:rPr>
              <a:t>Netmask: </a:t>
            </a:r>
            <a:r>
              <a:rPr lang="en-AU" sz="1400" dirty="0">
                <a:solidFill>
                  <a:srgbClr val="0070C0"/>
                </a:solidFill>
                <a:latin typeface="Roboto" panose="020B0604020202020204" charset="0"/>
                <a:ea typeface="Roboto" panose="020B0604020202020204" charset="0"/>
              </a:rPr>
              <a:t>255.255.255.0</a:t>
            </a:r>
            <a:endParaRPr sz="1400" dirty="0">
              <a:solidFill>
                <a:srgbClr val="0070C0"/>
              </a:solidFill>
              <a:latin typeface="Roboto" panose="020B0604020202020204" charset="0"/>
              <a:ea typeface="Roboto" panose="020B0604020202020204" charset="0"/>
            </a:endParaRPr>
          </a:p>
          <a:p>
            <a:pPr marL="0" indent="0">
              <a:buClr>
                <a:schemeClr val="dk1"/>
              </a:buClr>
              <a:buSzPts val="2900"/>
            </a:pPr>
            <a:r>
              <a:rPr lang="en-US" sz="1400" dirty="0">
                <a:latin typeface="Roboto" panose="020B0604020202020204" charset="0"/>
                <a:ea typeface="Roboto" panose="020B0604020202020204" charset="0"/>
              </a:rPr>
              <a:t>Gateway: </a:t>
            </a:r>
            <a:r>
              <a:rPr lang="en-AU" sz="1400" dirty="0">
                <a:latin typeface="Roboto" panose="020B0604020202020204" charset="0"/>
                <a:ea typeface="Roboto" panose="020B0604020202020204" charset="0"/>
              </a:rPr>
              <a:t>192.168.1.1</a:t>
            </a:r>
            <a:endParaRPr sz="1400" dirty="0">
              <a:latin typeface="Roboto" panose="020B0604020202020204" charset="0"/>
              <a:ea typeface="Roboto" panose="020B0604020202020204" charset="0"/>
            </a:endParaRPr>
          </a:p>
          <a:p>
            <a:pPr marL="0" indent="0">
              <a:buClr>
                <a:schemeClr val="dk1"/>
              </a:buClr>
              <a:buSzPts val="2900"/>
            </a:pPr>
            <a:endParaRPr lang="en-US" sz="1400" dirty="0">
              <a:latin typeface="Roboto Black"/>
              <a:ea typeface="Roboto Black"/>
              <a:cs typeface="Roboto Black"/>
              <a:sym typeface="Roboto Black"/>
            </a:endParaRPr>
          </a:p>
          <a:p>
            <a:pPr marL="0" indent="0">
              <a:buClr>
                <a:schemeClr val="dk1"/>
              </a:buClr>
              <a:buSzPts val="2900"/>
            </a:pPr>
            <a:r>
              <a:rPr lang="en-US" sz="1400" dirty="0">
                <a:latin typeface="Roboto Black"/>
                <a:ea typeface="Roboto Black"/>
                <a:cs typeface="Roboto Black"/>
                <a:sym typeface="Roboto Black"/>
              </a:rPr>
              <a:t>MACHINES</a:t>
            </a:r>
          </a:p>
          <a:p>
            <a:pPr marL="0" indent="0">
              <a:buClr>
                <a:schemeClr val="dk1"/>
              </a:buClr>
              <a:buSzPts val="2900"/>
            </a:pPr>
            <a:endParaRPr sz="1400" dirty="0">
              <a:latin typeface="Roboto Black"/>
              <a:ea typeface="Roboto Black"/>
              <a:cs typeface="Roboto Black"/>
              <a:sym typeface="Roboto Black"/>
            </a:endParaRPr>
          </a:p>
          <a:p>
            <a:pPr>
              <a:buClr>
                <a:schemeClr val="dk1"/>
              </a:buClr>
              <a:buSzPts val="2900"/>
            </a:pPr>
            <a:r>
              <a:rPr lang="en-US" sz="1400" dirty="0">
                <a:solidFill>
                  <a:srgbClr val="0070C0"/>
                </a:solidFill>
                <a:latin typeface="Roboto" panose="020B0604020202020204" charset="0"/>
                <a:ea typeface="Roboto" panose="020B0604020202020204" charset="0"/>
              </a:rPr>
              <a:t>IPv4:</a:t>
            </a:r>
            <a:r>
              <a:rPr lang="en-AU" sz="1400" dirty="0">
                <a:solidFill>
                  <a:srgbClr val="0070C0"/>
                </a:solidFill>
                <a:latin typeface="Roboto" panose="020B0604020202020204" charset="0"/>
                <a:ea typeface="Roboto" panose="020B0604020202020204" charset="0"/>
              </a:rPr>
              <a:t>192.168.1.105</a:t>
            </a:r>
          </a:p>
          <a:p>
            <a:pPr marL="0" indent="0">
              <a:buClr>
                <a:schemeClr val="dk1"/>
              </a:buClr>
              <a:buSzPts val="2900"/>
            </a:pPr>
            <a:r>
              <a:rPr lang="en-US" sz="1400" dirty="0">
                <a:solidFill>
                  <a:srgbClr val="0070C0"/>
                </a:solidFill>
                <a:latin typeface="Roboto" panose="020B0604020202020204" charset="0"/>
                <a:ea typeface="Roboto" panose="020B0604020202020204" charset="0"/>
              </a:rPr>
              <a:t>OS: Linux 4.15 - 5.6</a:t>
            </a:r>
            <a:endParaRPr sz="1400" dirty="0">
              <a:solidFill>
                <a:srgbClr val="0070C0"/>
              </a:solidFill>
              <a:latin typeface="Roboto" panose="020B0604020202020204" charset="0"/>
              <a:ea typeface="Roboto" panose="020B0604020202020204" charset="0"/>
            </a:endParaRPr>
          </a:p>
          <a:p>
            <a:pPr>
              <a:buClr>
                <a:schemeClr val="dk1"/>
              </a:buClr>
              <a:buSzPts val="2900"/>
            </a:pPr>
            <a:r>
              <a:rPr lang="en-US" sz="1400" dirty="0">
                <a:solidFill>
                  <a:srgbClr val="0070C0"/>
                </a:solidFill>
                <a:latin typeface="Roboto" panose="020B0604020202020204" charset="0"/>
                <a:ea typeface="Roboto" panose="020B0604020202020204" charset="0"/>
              </a:rPr>
              <a:t>Hostname: </a:t>
            </a:r>
            <a:r>
              <a:rPr lang="en-AU" sz="1400" dirty="0">
                <a:solidFill>
                  <a:srgbClr val="0070C0"/>
                </a:solidFill>
                <a:latin typeface="Roboto" panose="020B0604020202020204" charset="0"/>
                <a:ea typeface="Roboto" panose="020B0604020202020204" charset="0"/>
              </a:rPr>
              <a:t>Capstone</a:t>
            </a:r>
            <a:endParaRPr sz="1400" dirty="0">
              <a:solidFill>
                <a:srgbClr val="0070C0"/>
              </a:solidFill>
              <a:latin typeface="Roboto" panose="020B0604020202020204" charset="0"/>
              <a:ea typeface="Roboto" panose="020B0604020202020204" charset="0"/>
            </a:endParaRPr>
          </a:p>
          <a:p>
            <a:pPr marL="0" indent="0">
              <a:buClr>
                <a:schemeClr val="dk1"/>
              </a:buClr>
              <a:buSzPts val="2900"/>
            </a:pPr>
            <a:r>
              <a:rPr lang="en-US" sz="1400" dirty="0">
                <a:latin typeface="Roboto" panose="020B0604020202020204" charset="0"/>
                <a:ea typeface="Roboto" panose="020B0604020202020204" charset="0"/>
              </a:rPr>
              <a:t>IPv4:</a:t>
            </a:r>
            <a:r>
              <a:rPr lang="en-AU" sz="1400" dirty="0">
                <a:latin typeface="Roboto" panose="020B0604020202020204" charset="0"/>
                <a:ea typeface="Roboto" panose="020B0604020202020204" charset="0"/>
              </a:rPr>
              <a:t>192.168.1.100</a:t>
            </a:r>
            <a:endParaRPr sz="1400" dirty="0">
              <a:latin typeface="Roboto" panose="020B0604020202020204" charset="0"/>
              <a:ea typeface="Roboto" panose="020B0604020202020204" charset="0"/>
            </a:endParaRPr>
          </a:p>
          <a:p>
            <a:pPr marL="0" indent="0">
              <a:buClr>
                <a:schemeClr val="dk1"/>
              </a:buClr>
              <a:buSzPts val="2900"/>
            </a:pPr>
            <a:r>
              <a:rPr lang="en-US" sz="1400" dirty="0">
                <a:latin typeface="Roboto" panose="020B0604020202020204" charset="0"/>
                <a:ea typeface="Roboto" panose="020B0604020202020204" charset="0"/>
              </a:rPr>
              <a:t>OS: Linux 4.15 - 5.6</a:t>
            </a:r>
            <a:endParaRPr sz="1400" dirty="0">
              <a:latin typeface="Roboto" panose="020B0604020202020204" charset="0"/>
              <a:ea typeface="Roboto" panose="020B0604020202020204" charset="0"/>
            </a:endParaRPr>
          </a:p>
          <a:p>
            <a:pPr>
              <a:buClr>
                <a:schemeClr val="dk1"/>
              </a:buClr>
              <a:buSzPts val="2900"/>
            </a:pPr>
            <a:r>
              <a:rPr lang="en-US" sz="1400" dirty="0">
                <a:latin typeface="Roboto" panose="020B0604020202020204" charset="0"/>
                <a:ea typeface="Roboto" panose="020B0604020202020204" charset="0"/>
              </a:rPr>
              <a:t>Hostname: </a:t>
            </a:r>
            <a:r>
              <a:rPr lang="en-AU" sz="1400" dirty="0">
                <a:latin typeface="Roboto" panose="020B0604020202020204" charset="0"/>
                <a:ea typeface="Roboto" panose="020B0604020202020204" charset="0"/>
              </a:rPr>
              <a:t>ELK</a:t>
            </a:r>
            <a:endParaRPr sz="1400" dirty="0">
              <a:latin typeface="Roboto" panose="020B0604020202020204" charset="0"/>
              <a:ea typeface="Roboto" panose="020B0604020202020204" charset="0"/>
            </a:endParaRPr>
          </a:p>
          <a:p>
            <a:pPr marL="0" indent="0">
              <a:buClr>
                <a:schemeClr val="dk1"/>
              </a:buClr>
              <a:buSzPts val="2900"/>
            </a:pPr>
            <a:r>
              <a:rPr lang="en-US" sz="1400" dirty="0">
                <a:solidFill>
                  <a:srgbClr val="0070C0"/>
                </a:solidFill>
                <a:latin typeface="Roboto" panose="020B0604020202020204" charset="0"/>
                <a:ea typeface="Roboto" panose="020B0604020202020204" charset="0"/>
              </a:rPr>
              <a:t>IPv4: </a:t>
            </a:r>
            <a:r>
              <a:rPr lang="en-AU" sz="1400" dirty="0">
                <a:solidFill>
                  <a:srgbClr val="0070C0"/>
                </a:solidFill>
                <a:latin typeface="Roboto" panose="020B0604020202020204" charset="0"/>
                <a:ea typeface="Roboto" panose="020B0604020202020204" charset="0"/>
              </a:rPr>
              <a:t>192.168.1.110</a:t>
            </a:r>
            <a:endParaRPr sz="1400" dirty="0">
              <a:solidFill>
                <a:srgbClr val="0070C0"/>
              </a:solidFill>
              <a:latin typeface="Roboto" panose="020B0604020202020204" charset="0"/>
              <a:ea typeface="Roboto" panose="020B0604020202020204" charset="0"/>
            </a:endParaRPr>
          </a:p>
          <a:p>
            <a:pPr marL="0" indent="0">
              <a:buClr>
                <a:schemeClr val="dk1"/>
              </a:buClr>
              <a:buSzPts val="2900"/>
            </a:pPr>
            <a:r>
              <a:rPr lang="en-US" sz="1400" dirty="0">
                <a:solidFill>
                  <a:srgbClr val="0070C0"/>
                </a:solidFill>
                <a:latin typeface="Roboto" panose="020B0604020202020204" charset="0"/>
                <a:ea typeface="Roboto" panose="020B0604020202020204" charset="0"/>
              </a:rPr>
              <a:t>OS: Linux 3.2 - 4.9</a:t>
            </a:r>
            <a:endParaRPr sz="1400" dirty="0">
              <a:solidFill>
                <a:srgbClr val="0070C0"/>
              </a:solidFill>
              <a:latin typeface="Roboto" panose="020B0604020202020204" charset="0"/>
              <a:ea typeface="Roboto" panose="020B0604020202020204" charset="0"/>
            </a:endParaRPr>
          </a:p>
          <a:p>
            <a:pPr>
              <a:buClr>
                <a:schemeClr val="dk1"/>
              </a:buClr>
              <a:buSzPts val="2900"/>
            </a:pPr>
            <a:r>
              <a:rPr lang="en-US" sz="1400" dirty="0">
                <a:solidFill>
                  <a:srgbClr val="0070C0"/>
                </a:solidFill>
                <a:latin typeface="Roboto" panose="020B0604020202020204" charset="0"/>
                <a:ea typeface="Roboto" panose="020B0604020202020204" charset="0"/>
              </a:rPr>
              <a:t>Hostname: </a:t>
            </a:r>
            <a:r>
              <a:rPr lang="en-AU" sz="1400" dirty="0">
                <a:solidFill>
                  <a:srgbClr val="0070C0"/>
                </a:solidFill>
                <a:latin typeface="Roboto" panose="020B0604020202020204" charset="0"/>
                <a:ea typeface="Roboto" panose="020B0604020202020204" charset="0"/>
              </a:rPr>
              <a:t>Target 1</a:t>
            </a:r>
            <a:endParaRPr lang="en-US" sz="1400" dirty="0">
              <a:solidFill>
                <a:srgbClr val="0070C0"/>
              </a:solidFill>
              <a:latin typeface="Roboto" panose="020B0604020202020204" charset="0"/>
              <a:ea typeface="Roboto" panose="020B0604020202020204" charset="0"/>
            </a:endParaRPr>
          </a:p>
          <a:p>
            <a:pPr marL="0" indent="0">
              <a:buClr>
                <a:schemeClr val="dk1"/>
              </a:buClr>
              <a:buSzPts val="2900"/>
            </a:pPr>
            <a:r>
              <a:rPr lang="en-US" sz="1400" dirty="0">
                <a:latin typeface="Roboto" panose="020B0604020202020204" charset="0"/>
                <a:ea typeface="Roboto" panose="020B0604020202020204" charset="0"/>
              </a:rPr>
              <a:t>IPv4: </a:t>
            </a:r>
            <a:r>
              <a:rPr lang="en-AU" sz="1400" dirty="0">
                <a:latin typeface="Roboto" panose="020B0604020202020204" charset="0"/>
                <a:ea typeface="Roboto" panose="020B0604020202020204" charset="0"/>
              </a:rPr>
              <a:t>192.168.1.115</a:t>
            </a:r>
            <a:endParaRPr lang="en-US" sz="1400" dirty="0">
              <a:latin typeface="Roboto" panose="020B0604020202020204" charset="0"/>
              <a:ea typeface="Roboto" panose="020B0604020202020204" charset="0"/>
            </a:endParaRPr>
          </a:p>
          <a:p>
            <a:pPr marL="0" indent="0">
              <a:buClr>
                <a:schemeClr val="dk1"/>
              </a:buClr>
              <a:buSzPts val="2900"/>
            </a:pPr>
            <a:r>
              <a:rPr lang="en-US" sz="1400" dirty="0">
                <a:latin typeface="Roboto" panose="020B0604020202020204" charset="0"/>
                <a:ea typeface="Roboto" panose="020B0604020202020204" charset="0"/>
              </a:rPr>
              <a:t>OS: Linux 3.2 - 4.9</a:t>
            </a:r>
          </a:p>
          <a:p>
            <a:pPr>
              <a:buClr>
                <a:schemeClr val="dk1"/>
              </a:buClr>
              <a:buSzPts val="2900"/>
            </a:pPr>
            <a:r>
              <a:rPr lang="en-US" sz="1400" dirty="0">
                <a:latin typeface="Roboto" panose="020B0604020202020204" charset="0"/>
                <a:ea typeface="Roboto" panose="020B0604020202020204" charset="0"/>
              </a:rPr>
              <a:t>Hostname: </a:t>
            </a:r>
            <a:r>
              <a:rPr lang="en-AU" sz="1400" dirty="0">
                <a:latin typeface="Roboto" panose="020B0604020202020204" charset="0"/>
                <a:ea typeface="Roboto" panose="020B0604020202020204" charset="0"/>
              </a:rPr>
              <a:t>Target 2</a:t>
            </a:r>
          </a:p>
          <a:p>
            <a:pPr marL="0" indent="0">
              <a:buClr>
                <a:schemeClr val="dk1"/>
              </a:buClr>
              <a:buSzPts val="2900"/>
            </a:pPr>
            <a:r>
              <a:rPr lang="en-US" sz="1400" dirty="0">
                <a:solidFill>
                  <a:srgbClr val="0070C0"/>
                </a:solidFill>
                <a:latin typeface="Roboto" panose="020B0604020202020204" charset="0"/>
                <a:ea typeface="Roboto" panose="020B0604020202020204" charset="0"/>
              </a:rPr>
              <a:t>IPv4: </a:t>
            </a:r>
            <a:r>
              <a:rPr lang="en-AU" sz="1400" dirty="0">
                <a:solidFill>
                  <a:srgbClr val="0070C0"/>
                </a:solidFill>
                <a:latin typeface="Roboto" panose="020B0604020202020204" charset="0"/>
                <a:ea typeface="Roboto" panose="020B0604020202020204" charset="0"/>
              </a:rPr>
              <a:t>192.168.1.90</a:t>
            </a:r>
            <a:endParaRPr sz="1400" dirty="0">
              <a:solidFill>
                <a:srgbClr val="0070C0"/>
              </a:solidFill>
              <a:latin typeface="Roboto" panose="020B0604020202020204" charset="0"/>
              <a:ea typeface="Roboto" panose="020B0604020202020204" charset="0"/>
            </a:endParaRPr>
          </a:p>
          <a:p>
            <a:pPr marL="0" indent="0">
              <a:buClr>
                <a:schemeClr val="dk1"/>
              </a:buClr>
              <a:buSzPts val="2900"/>
            </a:pPr>
            <a:r>
              <a:rPr lang="en-US" sz="1400" dirty="0">
                <a:solidFill>
                  <a:srgbClr val="0070C0"/>
                </a:solidFill>
                <a:latin typeface="Roboto" panose="020B0604020202020204" charset="0"/>
                <a:ea typeface="Roboto" panose="020B0604020202020204" charset="0"/>
              </a:rPr>
              <a:t>OS: Linux 2.6.32</a:t>
            </a:r>
            <a:endParaRPr sz="1400" dirty="0">
              <a:solidFill>
                <a:srgbClr val="0070C0"/>
              </a:solidFill>
              <a:latin typeface="Roboto" panose="020B0604020202020204" charset="0"/>
              <a:ea typeface="Roboto" panose="020B0604020202020204" charset="0"/>
            </a:endParaRPr>
          </a:p>
          <a:p>
            <a:pPr>
              <a:buClr>
                <a:schemeClr val="dk1"/>
              </a:buClr>
              <a:buSzPts val="2900"/>
            </a:pPr>
            <a:r>
              <a:rPr lang="en-US" sz="1400" dirty="0">
                <a:solidFill>
                  <a:srgbClr val="0070C0"/>
                </a:solidFill>
                <a:latin typeface="Roboto" panose="020B0604020202020204" charset="0"/>
                <a:ea typeface="Roboto" panose="020B0604020202020204" charset="0"/>
              </a:rPr>
              <a:t>Hostname: </a:t>
            </a:r>
            <a:r>
              <a:rPr lang="en-AU" sz="1400" dirty="0">
                <a:solidFill>
                  <a:srgbClr val="0070C0"/>
                </a:solidFill>
                <a:latin typeface="Roboto" panose="020B0604020202020204" charset="0"/>
                <a:ea typeface="Roboto" panose="020B0604020202020204" charset="0"/>
              </a:rPr>
              <a:t>Kali</a:t>
            </a:r>
          </a:p>
          <a:p>
            <a:pPr marL="0" indent="0">
              <a:buClr>
                <a:schemeClr val="dk1"/>
              </a:buClr>
              <a:buSzPts val="2900"/>
            </a:pPr>
            <a:endParaRPr dirty="0"/>
          </a:p>
          <a:p>
            <a:pPr marL="0" indent="0">
              <a:buClr>
                <a:schemeClr val="dk1"/>
              </a:buClr>
              <a:buSzPts val="2900"/>
            </a:pPr>
            <a:endParaRPr dirty="0"/>
          </a:p>
          <a:p>
            <a:pPr marL="0" indent="0"/>
            <a:endParaRPr dirty="0"/>
          </a:p>
        </p:txBody>
      </p:sp>
      <p:sp>
        <p:nvSpPr>
          <p:cNvPr id="2355" name="Google Shape;2355;p139"/>
          <p:cNvSpPr txBox="1">
            <a:spLocks noGrp="1"/>
          </p:cNvSpPr>
          <p:nvPr>
            <p:ph type="title"/>
          </p:nvPr>
        </p:nvSpPr>
        <p:spPr>
          <a:xfrm>
            <a:off x="-14975" y="0"/>
            <a:ext cx="8930400" cy="711600"/>
          </a:xfrm>
          <a:prstGeom prst="rect">
            <a:avLst/>
          </a:prstGeom>
        </p:spPr>
        <p:txBody>
          <a:bodyPr spcFirstLastPara="1" vert="horz" wrap="square" lIns="609500" tIns="243788" rIns="365675" bIns="121875" rtlCol="0" anchor="t" anchorCtr="0">
            <a:noAutofit/>
          </a:bodyPr>
          <a:lstStyle/>
          <a:p>
            <a:r>
              <a:rPr lang="en-US"/>
              <a:t>Network Topology</a:t>
            </a:r>
            <a:endParaRPr/>
          </a:p>
        </p:txBody>
      </p:sp>
      <p:sp>
        <p:nvSpPr>
          <p:cNvPr id="2356" name="Google Shape;2356;p139"/>
          <p:cNvSpPr txBox="1">
            <a:spLocks noGrp="1"/>
          </p:cNvSpPr>
          <p:nvPr>
            <p:ph type="subTitle" idx="4"/>
          </p:nvPr>
        </p:nvSpPr>
        <p:spPr>
          <a:xfrm>
            <a:off x="-14808" y="6555534"/>
            <a:ext cx="10626450" cy="302400"/>
          </a:xfrm>
          <a:prstGeom prst="rect">
            <a:avLst/>
          </a:prstGeom>
        </p:spPr>
        <p:txBody>
          <a:bodyPr spcFirstLastPara="1" vert="horz" wrap="square" lIns="365675" tIns="60925" rIns="0" bIns="0" rtlCol="0" anchor="t" anchorCtr="0">
            <a:noAutofit/>
          </a:bodyPr>
          <a:lstStyle/>
          <a:p>
            <a:pPr marL="0" indent="0"/>
            <a:endParaRPr dirty="0"/>
          </a:p>
        </p:txBody>
      </p:sp>
      <p:pic>
        <p:nvPicPr>
          <p:cNvPr id="2" name="Picture 1">
            <a:extLst>
              <a:ext uri="{FF2B5EF4-FFF2-40B4-BE49-F238E27FC236}">
                <a16:creationId xmlns:a16="http://schemas.microsoft.com/office/drawing/2014/main" id="{C532F4D4-BF3A-47B1-9B11-F026AE46EB4C}"/>
              </a:ext>
            </a:extLst>
          </p:cNvPr>
          <p:cNvPicPr>
            <a:picLocks noChangeAspect="1"/>
          </p:cNvPicPr>
          <p:nvPr/>
        </p:nvPicPr>
        <p:blipFill>
          <a:blip r:embed="rId3"/>
          <a:stretch>
            <a:fillRect/>
          </a:stretch>
        </p:blipFill>
        <p:spPr>
          <a:xfrm>
            <a:off x="466702" y="955099"/>
            <a:ext cx="7967045" cy="5600435"/>
          </a:xfrm>
          <a:prstGeom prst="rect">
            <a:avLst/>
          </a:prstGeom>
        </p:spPr>
      </p:pic>
    </p:spTree>
    <p:extLst>
      <p:ext uri="{BB962C8B-B14F-4D97-AF65-F5344CB8AC3E}">
        <p14:creationId xmlns:p14="http://schemas.microsoft.com/office/powerpoint/2010/main" val="2192205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97"/>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Malware Infection</a:t>
            </a:r>
            <a:endParaRPr dirty="0"/>
          </a:p>
        </p:txBody>
      </p:sp>
      <p:sp>
        <p:nvSpPr>
          <p:cNvPr id="1434" name="Google Shape;1434;p97"/>
          <p:cNvSpPr txBox="1">
            <a:spLocks noGrp="1"/>
          </p:cNvSpPr>
          <p:nvPr>
            <p:ph type="subTitle" idx="1"/>
          </p:nvPr>
        </p:nvSpPr>
        <p:spPr>
          <a:xfrm>
            <a:off x="1588" y="901300"/>
            <a:ext cx="12188850" cy="486450"/>
          </a:xfrm>
          <a:prstGeom prst="rect">
            <a:avLst/>
          </a:prstGeom>
        </p:spPr>
        <p:txBody>
          <a:bodyPr spcFirstLastPara="1" wrap="square" lIns="609500" tIns="121875" rIns="609500" bIns="0" anchor="t" anchorCtr="0">
            <a:noAutofit/>
          </a:bodyPr>
          <a:lstStyle/>
          <a:p>
            <a:pPr>
              <a:buClr>
                <a:schemeClr val="dk1"/>
              </a:buClr>
              <a:buSzPts val="1100"/>
            </a:pPr>
            <a:r>
              <a:rPr lang="en-US"/>
              <a:t>Summarize the following:</a:t>
            </a:r>
            <a:endParaRPr/>
          </a:p>
          <a:p>
            <a:pPr>
              <a:buClr>
                <a:schemeClr val="dk1"/>
              </a:buClr>
              <a:buSzPts val="1100"/>
            </a:pPr>
            <a:endParaRPr b="1"/>
          </a:p>
          <a:p>
            <a:endParaRPr b="1"/>
          </a:p>
        </p:txBody>
      </p:sp>
      <p:sp>
        <p:nvSpPr>
          <p:cNvPr id="1435" name="Google Shape;1435;p97"/>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40</a:t>
            </a:fld>
            <a:endParaRPr kern="0">
              <a:latin typeface="Arial"/>
              <a:cs typeface="Arial"/>
              <a:sym typeface="Arial"/>
            </a:endParaRPr>
          </a:p>
        </p:txBody>
      </p:sp>
      <p:sp>
        <p:nvSpPr>
          <p:cNvPr id="1436" name="Google Shape;1436;p97"/>
          <p:cNvSpPr txBox="1">
            <a:spLocks noGrp="1"/>
          </p:cNvSpPr>
          <p:nvPr>
            <p:ph type="subTitle" idx="2"/>
          </p:nvPr>
        </p:nvSpPr>
        <p:spPr>
          <a:xfrm>
            <a:off x="-14808" y="6555534"/>
            <a:ext cx="10626450" cy="302400"/>
          </a:xfrm>
          <a:prstGeom prst="rect">
            <a:avLst/>
          </a:prstGeom>
        </p:spPr>
        <p:txBody>
          <a:bodyPr spcFirstLastPara="1" wrap="square" lIns="365675" tIns="60925" rIns="0" bIns="0" anchor="t" anchorCtr="0">
            <a:noAutofit/>
          </a:bodyPr>
          <a:lstStyle/>
          <a:p>
            <a:endParaRPr/>
          </a:p>
        </p:txBody>
      </p:sp>
      <p:sp>
        <p:nvSpPr>
          <p:cNvPr id="1437" name="Google Shape;1437;p97"/>
          <p:cNvSpPr txBox="1">
            <a:spLocks noGrp="1"/>
          </p:cNvSpPr>
          <p:nvPr>
            <p:ph type="body" idx="3"/>
          </p:nvPr>
        </p:nvSpPr>
        <p:spPr>
          <a:xfrm>
            <a:off x="1821" y="1712334"/>
            <a:ext cx="12188850" cy="4829550"/>
          </a:xfrm>
          <a:prstGeom prst="rect">
            <a:avLst/>
          </a:prstGeom>
        </p:spPr>
        <p:txBody>
          <a:bodyPr spcFirstLastPara="1" wrap="square" lIns="609500" tIns="0" rIns="609500" bIns="1218988" anchor="t" anchorCtr="0">
            <a:noAutofit/>
          </a:bodyPr>
          <a:lstStyle/>
          <a:p>
            <a:pPr>
              <a:lnSpc>
                <a:spcPct val="115000"/>
              </a:lnSpc>
              <a:buClr>
                <a:schemeClr val="dk1"/>
              </a:buClr>
            </a:pPr>
            <a:r>
              <a:rPr lang="en-US" dirty="0">
                <a:solidFill>
                  <a:schemeClr val="dk1"/>
                </a:solidFill>
              </a:rPr>
              <a:t>HTTP GET /files/june11.dll</a:t>
            </a:r>
          </a:p>
          <a:p>
            <a:pPr>
              <a:lnSpc>
                <a:spcPct val="115000"/>
              </a:lnSpc>
              <a:buClr>
                <a:schemeClr val="dk1"/>
              </a:buClr>
            </a:pPr>
            <a:endParaRPr dirty="0">
              <a:solidFill>
                <a:schemeClr val="dk1"/>
              </a:solidFill>
            </a:endParaRPr>
          </a:p>
          <a:p>
            <a:pPr>
              <a:lnSpc>
                <a:spcPct val="115000"/>
              </a:lnSpc>
              <a:spcBef>
                <a:spcPts val="500"/>
              </a:spcBef>
              <a:buClr>
                <a:schemeClr val="dk1"/>
              </a:buClr>
            </a:pPr>
            <a:r>
              <a:rPr lang="en-US" dirty="0" err="1">
                <a:solidFill>
                  <a:schemeClr val="dk1"/>
                </a:solidFill>
              </a:rPr>
              <a:t>src.ip</a:t>
            </a:r>
            <a:r>
              <a:rPr lang="en-US" dirty="0">
                <a:solidFill>
                  <a:schemeClr val="dk1"/>
                </a:solidFill>
              </a:rPr>
              <a:t>==10.6.12.203 AND </a:t>
            </a:r>
            <a:r>
              <a:rPr lang="en-US" dirty="0" err="1">
                <a:solidFill>
                  <a:schemeClr val="dk1"/>
                </a:solidFill>
              </a:rPr>
              <a:t>dst.ip</a:t>
            </a:r>
            <a:r>
              <a:rPr lang="en-US" dirty="0">
                <a:solidFill>
                  <a:schemeClr val="dk1"/>
                </a:solidFill>
              </a:rPr>
              <a:t>==205.185.125.104</a:t>
            </a:r>
          </a:p>
          <a:p>
            <a:pPr marL="0" indent="0">
              <a:lnSpc>
                <a:spcPct val="115000"/>
              </a:lnSpc>
              <a:spcBef>
                <a:spcPts val="500"/>
              </a:spcBef>
              <a:buClr>
                <a:schemeClr val="dk1"/>
              </a:buClr>
              <a:buNone/>
            </a:pPr>
            <a:endParaRPr lang="en-US" dirty="0">
              <a:solidFill>
                <a:schemeClr val="dk1"/>
              </a:solidFill>
            </a:endParaRPr>
          </a:p>
          <a:p>
            <a:pPr>
              <a:lnSpc>
                <a:spcPct val="115000"/>
              </a:lnSpc>
              <a:buClr>
                <a:schemeClr val="dk1"/>
              </a:buClr>
            </a:pPr>
            <a:r>
              <a:rPr lang="en-US" dirty="0">
                <a:solidFill>
                  <a:schemeClr val="dk1"/>
                </a:solidFill>
              </a:rPr>
              <a:t>VirusTotal.com detected a malware trojan </a:t>
            </a:r>
          </a:p>
          <a:p>
            <a:pPr>
              <a:lnSpc>
                <a:spcPct val="115000"/>
              </a:lnSpc>
              <a:buClr>
                <a:schemeClr val="dk1"/>
              </a:buClr>
            </a:pPr>
            <a:endParaRPr lang="en-US" dirty="0">
              <a:solidFill>
                <a:schemeClr val="dk1"/>
              </a:solidFill>
            </a:endParaRPr>
          </a:p>
        </p:txBody>
      </p:sp>
      <p:pic>
        <p:nvPicPr>
          <p:cNvPr id="2" name="Picture 1">
            <a:extLst>
              <a:ext uri="{FF2B5EF4-FFF2-40B4-BE49-F238E27FC236}">
                <a16:creationId xmlns:a16="http://schemas.microsoft.com/office/drawing/2014/main" id="{6DFA7D0E-9606-4449-9AAD-09CC57C08D00}"/>
              </a:ext>
            </a:extLst>
          </p:cNvPr>
          <p:cNvPicPr>
            <a:picLocks noChangeAspect="1"/>
          </p:cNvPicPr>
          <p:nvPr/>
        </p:nvPicPr>
        <p:blipFill>
          <a:blip r:embed="rId3"/>
          <a:stretch>
            <a:fillRect/>
          </a:stretch>
        </p:blipFill>
        <p:spPr>
          <a:xfrm>
            <a:off x="326698" y="4648235"/>
            <a:ext cx="9943438" cy="1173582"/>
          </a:xfrm>
          <a:prstGeom prst="rect">
            <a:avLst/>
          </a:prstGeom>
        </p:spPr>
      </p:pic>
      <p:pic>
        <p:nvPicPr>
          <p:cNvPr id="3" name="Picture 2">
            <a:extLst>
              <a:ext uri="{FF2B5EF4-FFF2-40B4-BE49-F238E27FC236}">
                <a16:creationId xmlns:a16="http://schemas.microsoft.com/office/drawing/2014/main" id="{3EC446D5-6401-4627-B2C8-4999AC26AA09}"/>
              </a:ext>
            </a:extLst>
          </p:cNvPr>
          <p:cNvPicPr>
            <a:picLocks noChangeAspect="1"/>
          </p:cNvPicPr>
          <p:nvPr/>
        </p:nvPicPr>
        <p:blipFill>
          <a:blip r:embed="rId4"/>
          <a:stretch>
            <a:fillRect/>
          </a:stretch>
        </p:blipFill>
        <p:spPr>
          <a:xfrm>
            <a:off x="6323340" y="1097868"/>
            <a:ext cx="5699116" cy="3365243"/>
          </a:xfrm>
          <a:prstGeom prst="rect">
            <a:avLst/>
          </a:prstGeom>
        </p:spPr>
      </p:pic>
    </p:spTree>
    <p:extLst>
      <p:ext uri="{BB962C8B-B14F-4D97-AF65-F5344CB8AC3E}">
        <p14:creationId xmlns:p14="http://schemas.microsoft.com/office/powerpoint/2010/main" val="31318489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98"/>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Distributing Malware </a:t>
            </a:r>
            <a:endParaRPr dirty="0"/>
          </a:p>
        </p:txBody>
      </p:sp>
      <p:sp>
        <p:nvSpPr>
          <p:cNvPr id="1444" name="Google Shape;1444;p98"/>
          <p:cNvSpPr txBox="1">
            <a:spLocks noGrp="1"/>
          </p:cNvSpPr>
          <p:nvPr>
            <p:ph type="subTitle" idx="1"/>
          </p:nvPr>
        </p:nvSpPr>
        <p:spPr>
          <a:xfrm>
            <a:off x="1588" y="901300"/>
            <a:ext cx="12188850" cy="486450"/>
          </a:xfrm>
          <a:prstGeom prst="rect">
            <a:avLst/>
          </a:prstGeom>
        </p:spPr>
        <p:txBody>
          <a:bodyPr spcFirstLastPara="1" wrap="square" lIns="609500" tIns="121875" rIns="609500" bIns="0" anchor="t" anchorCtr="0">
            <a:noAutofit/>
          </a:bodyPr>
          <a:lstStyle/>
          <a:p>
            <a:pPr>
              <a:buClr>
                <a:schemeClr val="dk1"/>
              </a:buClr>
              <a:buSzPts val="1100"/>
            </a:pPr>
            <a:endParaRPr b="1" dirty="0"/>
          </a:p>
          <a:p>
            <a:endParaRPr b="1" dirty="0"/>
          </a:p>
        </p:txBody>
      </p:sp>
      <p:sp>
        <p:nvSpPr>
          <p:cNvPr id="1445" name="Google Shape;1445;p98"/>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41</a:t>
            </a:fld>
            <a:endParaRPr kern="0">
              <a:latin typeface="Arial"/>
              <a:cs typeface="Arial"/>
              <a:sym typeface="Arial"/>
            </a:endParaRPr>
          </a:p>
        </p:txBody>
      </p:sp>
      <p:sp>
        <p:nvSpPr>
          <p:cNvPr id="1446" name="Google Shape;1446;p98"/>
          <p:cNvSpPr txBox="1">
            <a:spLocks noGrp="1"/>
          </p:cNvSpPr>
          <p:nvPr>
            <p:ph type="subTitle" idx="2"/>
          </p:nvPr>
        </p:nvSpPr>
        <p:spPr>
          <a:xfrm>
            <a:off x="-14808" y="6555534"/>
            <a:ext cx="10626450" cy="302400"/>
          </a:xfrm>
          <a:prstGeom prst="rect">
            <a:avLst/>
          </a:prstGeom>
        </p:spPr>
        <p:txBody>
          <a:bodyPr spcFirstLastPara="1" wrap="square" lIns="365675" tIns="60925" rIns="0" bIns="0" anchor="t" anchorCtr="0">
            <a:noAutofit/>
          </a:bodyPr>
          <a:lstStyle/>
          <a:p>
            <a:endParaRPr/>
          </a:p>
        </p:txBody>
      </p:sp>
      <p:sp>
        <p:nvSpPr>
          <p:cNvPr id="1447" name="Google Shape;1447;p98"/>
          <p:cNvSpPr txBox="1">
            <a:spLocks noGrp="1"/>
          </p:cNvSpPr>
          <p:nvPr>
            <p:ph type="body" idx="3"/>
          </p:nvPr>
        </p:nvSpPr>
        <p:spPr>
          <a:xfrm>
            <a:off x="1821" y="1712334"/>
            <a:ext cx="12188850" cy="4829550"/>
          </a:xfrm>
          <a:prstGeom prst="rect">
            <a:avLst/>
          </a:prstGeom>
        </p:spPr>
        <p:txBody>
          <a:bodyPr spcFirstLastPara="1" wrap="square" lIns="609500" tIns="0" rIns="609500" bIns="1218988" anchor="t" anchorCtr="0">
            <a:noAutofit/>
          </a:bodyPr>
          <a:lstStyle/>
          <a:p>
            <a:pPr>
              <a:lnSpc>
                <a:spcPct val="115000"/>
              </a:lnSpc>
              <a:buClr>
                <a:schemeClr val="dk1"/>
              </a:buClr>
            </a:pPr>
            <a:r>
              <a:rPr lang="en-US" dirty="0">
                <a:solidFill>
                  <a:schemeClr val="dk1"/>
                </a:solidFill>
              </a:rPr>
              <a:t>Rotterdam-PC.mind-hammer.net 172.16.4.205</a:t>
            </a:r>
          </a:p>
          <a:p>
            <a:pPr marL="0" indent="0">
              <a:lnSpc>
                <a:spcPct val="115000"/>
              </a:lnSpc>
              <a:buClr>
                <a:schemeClr val="dk1"/>
              </a:buClr>
              <a:buNone/>
            </a:pPr>
            <a:endParaRPr lang="en-US" dirty="0">
              <a:solidFill>
                <a:srgbClr val="7F0000"/>
              </a:solidFill>
            </a:endParaRPr>
          </a:p>
          <a:p>
            <a:pPr marL="0" indent="0">
              <a:buNone/>
            </a:pPr>
            <a:r>
              <a:rPr lang="en-AU" dirty="0">
                <a:solidFill>
                  <a:srgbClr val="7F0000"/>
                </a:solidFill>
                <a:effectLst/>
              </a:rPr>
              <a:t>POST http://31.7.62.214/fakeurl.htm HTTP/1.1</a:t>
            </a:r>
            <a:endParaRPr lang="en-AU" dirty="0">
              <a:effectLst/>
            </a:endParaRPr>
          </a:p>
          <a:p>
            <a:pPr marL="0" indent="0">
              <a:buNone/>
            </a:pPr>
            <a:r>
              <a:rPr lang="en-AU" dirty="0">
                <a:solidFill>
                  <a:srgbClr val="7F0000"/>
                </a:solidFill>
                <a:effectLst/>
              </a:rPr>
              <a:t>User-Agent: </a:t>
            </a:r>
            <a:r>
              <a:rPr lang="en-AU" dirty="0" err="1">
                <a:solidFill>
                  <a:srgbClr val="7F0000"/>
                </a:solidFill>
                <a:effectLst/>
              </a:rPr>
              <a:t>NetSupport</a:t>
            </a:r>
            <a:r>
              <a:rPr lang="en-AU" dirty="0">
                <a:solidFill>
                  <a:srgbClr val="7F0000"/>
                </a:solidFill>
                <a:effectLst/>
              </a:rPr>
              <a:t> Manager/1.3</a:t>
            </a:r>
            <a:endParaRPr lang="en-AU" dirty="0">
              <a:effectLst/>
            </a:endParaRPr>
          </a:p>
          <a:p>
            <a:pPr marL="0" indent="0">
              <a:buNone/>
            </a:pPr>
            <a:r>
              <a:rPr lang="en-AU" dirty="0">
                <a:solidFill>
                  <a:srgbClr val="7F0000"/>
                </a:solidFill>
                <a:effectLst/>
              </a:rPr>
              <a:t>Content-Type: application/x-www-form-</a:t>
            </a:r>
            <a:r>
              <a:rPr lang="en-AU" dirty="0" err="1">
                <a:solidFill>
                  <a:srgbClr val="7F0000"/>
                </a:solidFill>
                <a:effectLst/>
              </a:rPr>
              <a:t>urlencoded</a:t>
            </a:r>
            <a:endParaRPr lang="en-AU" dirty="0">
              <a:effectLst/>
            </a:endParaRPr>
          </a:p>
          <a:p>
            <a:pPr marL="0" indent="0">
              <a:buNone/>
            </a:pPr>
            <a:r>
              <a:rPr lang="en-AU" dirty="0">
                <a:solidFill>
                  <a:srgbClr val="7F0000"/>
                </a:solidFill>
                <a:effectLst/>
              </a:rPr>
              <a:t>Content-Length: 240</a:t>
            </a:r>
            <a:endParaRPr lang="en-AU" dirty="0">
              <a:effectLst/>
            </a:endParaRPr>
          </a:p>
          <a:p>
            <a:pPr marL="0" indent="0">
              <a:buNone/>
            </a:pPr>
            <a:r>
              <a:rPr lang="en-AU" dirty="0">
                <a:solidFill>
                  <a:srgbClr val="7F0000"/>
                </a:solidFill>
                <a:effectLst/>
              </a:rPr>
              <a:t>Host: 31.7.62.214</a:t>
            </a:r>
            <a:endParaRPr lang="en-US" dirty="0">
              <a:solidFill>
                <a:srgbClr val="7F0000"/>
              </a:solidFill>
              <a:effectLst/>
            </a:endParaRPr>
          </a:p>
        </p:txBody>
      </p:sp>
      <p:pic>
        <p:nvPicPr>
          <p:cNvPr id="5" name="Picture 4">
            <a:extLst>
              <a:ext uri="{FF2B5EF4-FFF2-40B4-BE49-F238E27FC236}">
                <a16:creationId xmlns:a16="http://schemas.microsoft.com/office/drawing/2014/main" id="{8C4B0906-FFFD-4E5C-8D8B-336A400C428A}"/>
              </a:ext>
            </a:extLst>
          </p:cNvPr>
          <p:cNvPicPr>
            <a:picLocks noChangeAspect="1"/>
          </p:cNvPicPr>
          <p:nvPr/>
        </p:nvPicPr>
        <p:blipFill>
          <a:blip r:embed="rId3"/>
          <a:stretch>
            <a:fillRect/>
          </a:stretch>
        </p:blipFill>
        <p:spPr>
          <a:xfrm>
            <a:off x="507630" y="4270781"/>
            <a:ext cx="11126575" cy="723251"/>
          </a:xfrm>
          <a:prstGeom prst="rect">
            <a:avLst/>
          </a:prstGeom>
        </p:spPr>
      </p:pic>
    </p:spTree>
    <p:extLst>
      <p:ext uri="{BB962C8B-B14F-4D97-AF65-F5344CB8AC3E}">
        <p14:creationId xmlns:p14="http://schemas.microsoft.com/office/powerpoint/2010/main" val="3939665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99"/>
          <p:cNvSpPr txBox="1">
            <a:spLocks noGrp="1"/>
          </p:cNvSpPr>
          <p:nvPr>
            <p:ph type="title"/>
          </p:nvPr>
        </p:nvSpPr>
        <p:spPr>
          <a:xfrm>
            <a:off x="367272" y="2674684"/>
            <a:ext cx="11457450" cy="1056450"/>
          </a:xfrm>
          <a:prstGeom prst="rect">
            <a:avLst/>
          </a:prstGeom>
        </p:spPr>
        <p:txBody>
          <a:bodyPr spcFirstLastPara="1" wrap="square" lIns="121875" tIns="121875" rIns="121875" bIns="121875" anchor="t" anchorCtr="0">
            <a:noAutofit/>
          </a:bodyPr>
          <a:lstStyle/>
          <a:p>
            <a:r>
              <a:rPr lang="en-US" dirty="0"/>
              <a:t>Presentation End</a:t>
            </a:r>
            <a:endParaRPr dirty="0"/>
          </a:p>
          <a:p>
            <a:pPr algn="l"/>
            <a:endParaRPr dirty="0"/>
          </a:p>
          <a:p>
            <a:endParaRPr dirty="0"/>
          </a:p>
          <a:p>
            <a:endParaRPr dirty="0"/>
          </a:p>
          <a:p>
            <a:endParaRPr dirty="0"/>
          </a:p>
        </p:txBody>
      </p:sp>
      <p:sp>
        <p:nvSpPr>
          <p:cNvPr id="1453" name="Google Shape;1453;p99"/>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42</a:t>
            </a:fld>
            <a:endParaRPr sz="800"/>
          </a:p>
        </p:txBody>
      </p:sp>
    </p:spTree>
    <p:extLst>
      <p:ext uri="{BB962C8B-B14F-4D97-AF65-F5344CB8AC3E}">
        <p14:creationId xmlns:p14="http://schemas.microsoft.com/office/powerpoint/2010/main" val="2319567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140"/>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a:t>Critical Vulnerabilities: Target 1</a:t>
            </a:r>
            <a:endParaRPr/>
          </a:p>
        </p:txBody>
      </p:sp>
      <p:sp>
        <p:nvSpPr>
          <p:cNvPr id="2362" name="Google Shape;2362;p140"/>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5</a:t>
            </a:fld>
            <a:endParaRPr kern="0">
              <a:latin typeface="Arial"/>
              <a:cs typeface="Arial"/>
              <a:sym typeface="Arial"/>
            </a:endParaRPr>
          </a:p>
        </p:txBody>
      </p:sp>
      <p:sp>
        <p:nvSpPr>
          <p:cNvPr id="2363" name="Google Shape;2363;p140"/>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buNone/>
            </a:pPr>
            <a:r>
              <a:rPr lang="en-US" sz="2200" dirty="0"/>
              <a:t>Our assessment uncovered the following critical vulnerabilities in </a:t>
            </a:r>
            <a:r>
              <a:rPr lang="en-US" sz="2200" b="1" dirty="0"/>
              <a:t>Target 1</a:t>
            </a:r>
            <a:r>
              <a:rPr lang="en-US" sz="2200" dirty="0"/>
              <a:t>.</a:t>
            </a:r>
            <a:endParaRPr sz="2200" dirty="0"/>
          </a:p>
          <a:p>
            <a:pPr marL="0" indent="0">
              <a:spcBef>
                <a:spcPts val="600"/>
              </a:spcBef>
              <a:buNone/>
            </a:pPr>
            <a:endParaRPr sz="2200" dirty="0"/>
          </a:p>
          <a:p>
            <a:pPr marL="0" indent="0">
              <a:spcBef>
                <a:spcPts val="600"/>
              </a:spcBef>
              <a:spcAft>
                <a:spcPts val="600"/>
              </a:spcAft>
              <a:buNone/>
            </a:pPr>
            <a:endParaRPr sz="2200" dirty="0">
              <a:solidFill>
                <a:schemeClr val="dk1"/>
              </a:solidFill>
            </a:endParaRPr>
          </a:p>
        </p:txBody>
      </p:sp>
      <p:graphicFrame>
        <p:nvGraphicFramePr>
          <p:cNvPr id="2364" name="Google Shape;2364;p140"/>
          <p:cNvGraphicFramePr/>
          <p:nvPr/>
        </p:nvGraphicFramePr>
        <p:xfrm>
          <a:off x="477820" y="1605721"/>
          <a:ext cx="11115132" cy="5003879"/>
        </p:xfrm>
        <a:graphic>
          <a:graphicData uri="http://schemas.openxmlformats.org/drawingml/2006/table">
            <a:tbl>
              <a:tblPr>
                <a:noFill/>
              </a:tblPr>
              <a:tblGrid>
                <a:gridCol w="3705044">
                  <a:extLst>
                    <a:ext uri="{9D8B030D-6E8A-4147-A177-3AD203B41FA5}">
                      <a16:colId xmlns:a16="http://schemas.microsoft.com/office/drawing/2014/main" val="20000"/>
                    </a:ext>
                  </a:extLst>
                </a:gridCol>
                <a:gridCol w="3705044">
                  <a:extLst>
                    <a:ext uri="{9D8B030D-6E8A-4147-A177-3AD203B41FA5}">
                      <a16:colId xmlns:a16="http://schemas.microsoft.com/office/drawing/2014/main" val="20001"/>
                    </a:ext>
                  </a:extLst>
                </a:gridCol>
                <a:gridCol w="3705044">
                  <a:extLst>
                    <a:ext uri="{9D8B030D-6E8A-4147-A177-3AD203B41FA5}">
                      <a16:colId xmlns:a16="http://schemas.microsoft.com/office/drawing/2014/main" val="20002"/>
                    </a:ext>
                  </a:extLst>
                </a:gridCol>
              </a:tblGrid>
              <a:tr h="548904">
                <a:tc>
                  <a:txBody>
                    <a:bodyPr/>
                    <a:lstStyle/>
                    <a:p>
                      <a:pPr marL="0" lvl="0" indent="0" algn="ctr" rtl="0">
                        <a:spcBef>
                          <a:spcPts val="0"/>
                        </a:spcBef>
                        <a:spcAft>
                          <a:spcPts val="0"/>
                        </a:spcAft>
                        <a:buNone/>
                      </a:pPr>
                      <a:r>
                        <a:rPr lang="en-US" sz="2200" b="1" dirty="0">
                          <a:latin typeface="Roboto"/>
                          <a:ea typeface="Roboto"/>
                          <a:cs typeface="Roboto"/>
                          <a:sym typeface="Roboto"/>
                        </a:rPr>
                        <a:t>Vulnerability</a:t>
                      </a:r>
                      <a:endParaRPr sz="2200" b="1" dirty="0">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r>
                        <a:rPr lang="en-US" sz="2200" b="1">
                          <a:latin typeface="Roboto"/>
                          <a:ea typeface="Roboto"/>
                          <a:cs typeface="Roboto"/>
                          <a:sym typeface="Roboto"/>
                        </a:rPr>
                        <a:t>Description</a:t>
                      </a:r>
                      <a:endParaRPr sz="2200" b="1">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r>
                        <a:rPr lang="en-US" sz="2200" b="1">
                          <a:latin typeface="Roboto"/>
                          <a:ea typeface="Roboto"/>
                          <a:cs typeface="Roboto"/>
                          <a:sym typeface="Roboto"/>
                        </a:rPr>
                        <a:t>Impact</a:t>
                      </a:r>
                      <a:endParaRPr sz="2200" b="1">
                        <a:latin typeface="Roboto"/>
                        <a:ea typeface="Roboto"/>
                        <a:cs typeface="Roboto"/>
                        <a:sym typeface="Roboto"/>
                      </a:endParaRPr>
                    </a:p>
                  </a:txBody>
                  <a:tcPr marL="45713" marR="45713" marT="45713" marB="45713"/>
                </a:tc>
                <a:extLst>
                  <a:ext uri="{0D108BD9-81ED-4DB2-BD59-A6C34878D82A}">
                    <a16:rowId xmlns:a16="http://schemas.microsoft.com/office/drawing/2014/main" val="10000"/>
                  </a:ext>
                </a:extLst>
              </a:tr>
              <a:tr h="1176245">
                <a:tc>
                  <a:txBody>
                    <a:bodyPr/>
                    <a:lstStyle/>
                    <a:p>
                      <a:pPr marL="0" marR="0">
                        <a:spcBef>
                          <a:spcPts val="0"/>
                        </a:spcBef>
                        <a:spcAft>
                          <a:spcPts val="0"/>
                        </a:spcAft>
                      </a:pPr>
                      <a:r>
                        <a:rPr lang="en-AU" sz="1800" b="1" dirty="0">
                          <a:effectLst/>
                          <a:latin typeface="Calibri" panose="020F0502020204030204" pitchFamily="34" charset="0"/>
                        </a:rPr>
                        <a:t>CWE-615</a:t>
                      </a:r>
                    </a:p>
                    <a:p>
                      <a:pPr marL="0" marR="0">
                        <a:spcBef>
                          <a:spcPts val="0"/>
                        </a:spcBef>
                        <a:spcAft>
                          <a:spcPts val="0"/>
                        </a:spcAft>
                      </a:pPr>
                      <a:r>
                        <a:rPr lang="en-US" sz="1800" dirty="0">
                          <a:effectLst/>
                          <a:latin typeface="Calibri" panose="020F0502020204030204" pitchFamily="34" charset="0"/>
                          <a:hlinkClick r:id="rId3"/>
                        </a:rPr>
                        <a:t>https://cwe.mitre.org/data/definitions/540.html</a:t>
                      </a:r>
                      <a:endParaRPr sz="1800" dirty="0">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r>
                        <a:rPr lang="en-AU" sz="1800" dirty="0">
                          <a:effectLst/>
                          <a:latin typeface="Calibri" panose="020F0502020204030204" pitchFamily="34" charset="0"/>
                        </a:rPr>
                        <a:t>Inclusion of sensitive information </a:t>
                      </a:r>
                    </a:p>
                    <a:p>
                      <a:pPr marL="0" lvl="0" indent="0" algn="ctr" rtl="0">
                        <a:spcBef>
                          <a:spcPts val="0"/>
                        </a:spcBef>
                        <a:spcAft>
                          <a:spcPts val="0"/>
                        </a:spcAft>
                        <a:buNone/>
                      </a:pPr>
                      <a:r>
                        <a:rPr lang="en-AU" sz="1800" dirty="0">
                          <a:effectLst/>
                          <a:latin typeface="Calibri" panose="020F0502020204030204" pitchFamily="34" charset="0"/>
                        </a:rPr>
                        <a:t>in source code comments</a:t>
                      </a:r>
                      <a:endParaRPr sz="1800" dirty="0">
                        <a:latin typeface="Roboto"/>
                        <a:ea typeface="Roboto"/>
                        <a:cs typeface="Roboto"/>
                        <a:sym typeface="Roboto"/>
                      </a:endParaRPr>
                    </a:p>
                  </a:txBody>
                  <a:tcPr marL="45713" marR="45713" marT="45713" marB="45713"/>
                </a:tc>
                <a:tc>
                  <a:txBody>
                    <a:bodyPr/>
                    <a:lstStyle/>
                    <a:p>
                      <a:pPr marL="0" marR="0">
                        <a:spcBef>
                          <a:spcPts val="0"/>
                        </a:spcBef>
                        <a:spcAft>
                          <a:spcPts val="0"/>
                        </a:spcAft>
                      </a:pPr>
                      <a:r>
                        <a:rPr lang="en-US" sz="1800" dirty="0">
                          <a:effectLst/>
                          <a:latin typeface="Calibri" panose="020F0502020204030204" pitchFamily="34" charset="0"/>
                        </a:rPr>
                        <a:t>Sensitive information disclosure</a:t>
                      </a:r>
                    </a:p>
                  </a:txBody>
                  <a:tcPr marL="45713" marR="45713" marT="45713" marB="45713"/>
                </a:tc>
                <a:extLst>
                  <a:ext uri="{0D108BD9-81ED-4DB2-BD59-A6C34878D82A}">
                    <a16:rowId xmlns:a16="http://schemas.microsoft.com/office/drawing/2014/main" val="10001"/>
                  </a:ext>
                </a:extLst>
              </a:tr>
              <a:tr h="1176245">
                <a:tc>
                  <a:txBody>
                    <a:bodyPr/>
                    <a:lstStyle/>
                    <a:p>
                      <a:pPr marL="0" marR="0">
                        <a:spcBef>
                          <a:spcPts val="0"/>
                        </a:spcBef>
                        <a:spcAft>
                          <a:spcPts val="0"/>
                        </a:spcAft>
                      </a:pPr>
                      <a:r>
                        <a:rPr lang="en-AU" sz="1800" b="1" dirty="0">
                          <a:effectLst/>
                          <a:latin typeface="Calibri" panose="020F0502020204030204" pitchFamily="34" charset="0"/>
                        </a:rPr>
                        <a:t>CWE-521</a:t>
                      </a:r>
                    </a:p>
                    <a:p>
                      <a:pPr marL="0" marR="0">
                        <a:spcBef>
                          <a:spcPts val="0"/>
                        </a:spcBef>
                        <a:spcAft>
                          <a:spcPts val="0"/>
                        </a:spcAft>
                      </a:pPr>
                      <a:r>
                        <a:rPr lang="en-US" sz="1800" dirty="0">
                          <a:effectLst/>
                          <a:latin typeface="Calibri" panose="020F0502020204030204" pitchFamily="34" charset="0"/>
                          <a:hlinkClick r:id="rId4"/>
                        </a:rPr>
                        <a:t>https://cwe.mitre.org/data/definitions/521.html</a:t>
                      </a:r>
                      <a:endParaRPr lang="en-US" sz="1800" dirty="0">
                        <a:effectLst/>
                        <a:latin typeface="Calibri" panose="020F0502020204030204" pitchFamily="34" charset="0"/>
                      </a:endParaRPr>
                    </a:p>
                  </a:txBody>
                  <a:tcPr marL="45713" marR="45713" marT="45713" marB="45713"/>
                </a:tc>
                <a:tc>
                  <a:txBody>
                    <a:bodyPr/>
                    <a:lstStyle/>
                    <a:p>
                      <a:pPr marL="0" lvl="0" indent="0" algn="ctr" rtl="0">
                        <a:spcBef>
                          <a:spcPts val="0"/>
                        </a:spcBef>
                        <a:spcAft>
                          <a:spcPts val="0"/>
                        </a:spcAft>
                        <a:buNone/>
                      </a:pPr>
                      <a:r>
                        <a:rPr lang="en-AU" sz="1800" dirty="0">
                          <a:effectLst/>
                          <a:latin typeface="Calibri" panose="020F0502020204030204" pitchFamily="34" charset="0"/>
                        </a:rPr>
                        <a:t>Weak password requirements</a:t>
                      </a:r>
                      <a:endParaRPr sz="1800" dirty="0">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r>
                        <a:rPr lang="en-AU" sz="1800" dirty="0">
                          <a:effectLst/>
                          <a:latin typeface="Calibri" panose="020F0502020204030204" pitchFamily="34" charset="0"/>
                        </a:rPr>
                        <a:t>easily guessed password for user</a:t>
                      </a:r>
                    </a:p>
                    <a:p>
                      <a:pPr marL="0" lvl="0" indent="0" algn="ctr" rtl="0">
                        <a:spcBef>
                          <a:spcPts val="0"/>
                        </a:spcBef>
                        <a:spcAft>
                          <a:spcPts val="0"/>
                        </a:spcAft>
                        <a:buNone/>
                      </a:pPr>
                      <a:r>
                        <a:rPr lang="en-AU" sz="1800" dirty="0">
                          <a:effectLst/>
                          <a:latin typeface="Calibri" panose="020F0502020204030204" pitchFamily="34" charset="0"/>
                        </a:rPr>
                        <a:t> </a:t>
                      </a:r>
                      <a:r>
                        <a:rPr lang="en-AU" sz="1800" dirty="0" err="1">
                          <a:effectLst/>
                          <a:latin typeface="Calibri" panose="020F0502020204030204" pitchFamily="34" charset="0"/>
                        </a:rPr>
                        <a:t>michael</a:t>
                      </a:r>
                      <a:r>
                        <a:rPr lang="en-AU" sz="1800" dirty="0">
                          <a:effectLst/>
                          <a:latin typeface="Calibri" panose="020F0502020204030204" pitchFamily="34" charset="0"/>
                        </a:rPr>
                        <a:t>, </a:t>
                      </a:r>
                      <a:r>
                        <a:rPr lang="en-AU" sz="1800" dirty="0" err="1">
                          <a:effectLst/>
                          <a:latin typeface="Calibri" panose="020F0502020204030204" pitchFamily="34" charset="0"/>
                        </a:rPr>
                        <a:t>ssh</a:t>
                      </a:r>
                      <a:r>
                        <a:rPr lang="en-AU" sz="1800" dirty="0">
                          <a:effectLst/>
                          <a:latin typeface="Calibri" panose="020F0502020204030204" pitchFamily="34" charset="0"/>
                        </a:rPr>
                        <a:t> login achieved</a:t>
                      </a:r>
                      <a:endParaRPr sz="1800" dirty="0">
                        <a:latin typeface="Roboto"/>
                        <a:ea typeface="Roboto"/>
                        <a:cs typeface="Roboto"/>
                        <a:sym typeface="Roboto"/>
                      </a:endParaRPr>
                    </a:p>
                  </a:txBody>
                  <a:tcPr marL="45713" marR="45713" marT="45713" marB="45713"/>
                </a:tc>
                <a:extLst>
                  <a:ext uri="{0D108BD9-81ED-4DB2-BD59-A6C34878D82A}">
                    <a16:rowId xmlns:a16="http://schemas.microsoft.com/office/drawing/2014/main" val="10002"/>
                  </a:ext>
                </a:extLst>
              </a:tr>
              <a:tr h="1176245">
                <a:tc>
                  <a:txBody>
                    <a:bodyPr/>
                    <a:lstStyle/>
                    <a:p>
                      <a:pPr marL="0" marR="0">
                        <a:spcBef>
                          <a:spcPts val="0"/>
                        </a:spcBef>
                        <a:spcAft>
                          <a:spcPts val="0"/>
                        </a:spcAft>
                      </a:pPr>
                      <a:r>
                        <a:rPr lang="en-AU" sz="1800" b="1" dirty="0">
                          <a:effectLst/>
                          <a:latin typeface="Calibri" panose="020F0502020204030204" pitchFamily="34" charset="0"/>
                        </a:rPr>
                        <a:t>CWE-260</a:t>
                      </a:r>
                    </a:p>
                    <a:p>
                      <a:pPr marL="0" marR="0">
                        <a:spcBef>
                          <a:spcPts val="0"/>
                        </a:spcBef>
                        <a:spcAft>
                          <a:spcPts val="0"/>
                        </a:spcAft>
                      </a:pPr>
                      <a:r>
                        <a:rPr lang="en-US" sz="1800" dirty="0">
                          <a:effectLst/>
                          <a:latin typeface="Calibri" panose="020F0502020204030204" pitchFamily="34" charset="0"/>
                          <a:hlinkClick r:id="rId5"/>
                        </a:rPr>
                        <a:t>https://cwe.mitre.org/data/definitions/260.html</a:t>
                      </a:r>
                      <a:endParaRPr lang="en-US" sz="1800" dirty="0">
                        <a:effectLst/>
                        <a:latin typeface="Calibri" panose="020F0502020204030204" pitchFamily="34" charset="0"/>
                      </a:endParaRPr>
                    </a:p>
                  </a:txBody>
                  <a:tcPr marL="45713" marR="45713" marT="45713" marB="45713"/>
                </a:tc>
                <a:tc>
                  <a:txBody>
                    <a:bodyPr/>
                    <a:lstStyle/>
                    <a:p>
                      <a:pPr marL="0" lvl="0" indent="0" algn="ctr" rtl="0">
                        <a:spcBef>
                          <a:spcPts val="0"/>
                        </a:spcBef>
                        <a:spcAft>
                          <a:spcPts val="0"/>
                        </a:spcAft>
                        <a:buNone/>
                      </a:pPr>
                      <a:r>
                        <a:rPr lang="en-AU" sz="1800" dirty="0">
                          <a:effectLst/>
                          <a:latin typeface="Calibri" panose="020F0502020204030204" pitchFamily="34" charset="0"/>
                        </a:rPr>
                        <a:t>Password in configuration file</a:t>
                      </a:r>
                      <a:endParaRPr sz="1800" dirty="0">
                        <a:latin typeface="Roboto"/>
                        <a:ea typeface="Roboto"/>
                        <a:cs typeface="Roboto"/>
                        <a:sym typeface="Roboto"/>
                      </a:endParaRPr>
                    </a:p>
                  </a:txBody>
                  <a:tcPr marL="45713" marR="45713" marT="45713" marB="45713"/>
                </a:tc>
                <a:tc>
                  <a:txBody>
                    <a:bodyPr/>
                    <a:lstStyle/>
                    <a:p>
                      <a:pPr marL="0" marR="0">
                        <a:spcBef>
                          <a:spcPts val="0"/>
                        </a:spcBef>
                        <a:spcAft>
                          <a:spcPts val="0"/>
                        </a:spcAft>
                      </a:pPr>
                      <a:r>
                        <a:rPr lang="en-US" sz="1800" dirty="0">
                          <a:effectLst/>
                          <a:latin typeface="Calibri" panose="020F0502020204030204" pitchFamily="34" charset="0"/>
                        </a:rPr>
                        <a:t>gained root access to </a:t>
                      </a:r>
                      <a:r>
                        <a:rPr lang="en-US" sz="1800" dirty="0" err="1">
                          <a:effectLst/>
                          <a:latin typeface="Calibri" panose="020F0502020204030204" pitchFamily="34" charset="0"/>
                        </a:rPr>
                        <a:t>wordpress</a:t>
                      </a:r>
                      <a:r>
                        <a:rPr lang="en-US" sz="1800" dirty="0">
                          <a:effectLst/>
                          <a:latin typeface="Calibri" panose="020F0502020204030204" pitchFamily="34" charset="0"/>
                        </a:rPr>
                        <a:t> </a:t>
                      </a:r>
                      <a:r>
                        <a:rPr lang="en-US" sz="1800" dirty="0" err="1">
                          <a:effectLst/>
                          <a:latin typeface="Calibri" panose="020F0502020204030204" pitchFamily="34" charset="0"/>
                        </a:rPr>
                        <a:t>db</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Sensitive information disclosure</a:t>
                      </a:r>
                      <a:endParaRPr sz="1800" dirty="0">
                        <a:latin typeface="Roboto"/>
                        <a:ea typeface="Roboto"/>
                        <a:cs typeface="Roboto"/>
                        <a:sym typeface="Roboto"/>
                      </a:endParaRPr>
                    </a:p>
                  </a:txBody>
                  <a:tcPr marL="45713" marR="45713" marT="45713" marB="45713"/>
                </a:tc>
                <a:extLst>
                  <a:ext uri="{0D108BD9-81ED-4DB2-BD59-A6C34878D82A}">
                    <a16:rowId xmlns:a16="http://schemas.microsoft.com/office/drawing/2014/main" val="10003"/>
                  </a:ext>
                </a:extLst>
              </a:tr>
              <a:tr h="926240">
                <a:tc>
                  <a:txBody>
                    <a:bodyPr/>
                    <a:lstStyle/>
                    <a:p>
                      <a:pPr marL="0" marR="0">
                        <a:spcBef>
                          <a:spcPts val="0"/>
                        </a:spcBef>
                        <a:spcAft>
                          <a:spcPts val="0"/>
                        </a:spcAft>
                      </a:pPr>
                      <a:r>
                        <a:rPr lang="en-AU" sz="1800" b="1" dirty="0">
                          <a:effectLst/>
                          <a:latin typeface="Calibri" panose="020F0502020204030204" pitchFamily="34" charset="0"/>
                        </a:rPr>
                        <a:t>CWE-250</a:t>
                      </a:r>
                    </a:p>
                    <a:p>
                      <a:pPr marL="0" marR="0">
                        <a:spcBef>
                          <a:spcPts val="0"/>
                        </a:spcBef>
                        <a:spcAft>
                          <a:spcPts val="0"/>
                        </a:spcAft>
                      </a:pPr>
                      <a:r>
                        <a:rPr lang="en-US" sz="1800" dirty="0">
                          <a:effectLst/>
                          <a:latin typeface="Calibri" panose="020F0502020204030204" pitchFamily="34" charset="0"/>
                          <a:hlinkClick r:id="rId6"/>
                        </a:rPr>
                        <a:t>https://cwe.mitre.org/data/definitions/250.html</a:t>
                      </a:r>
                      <a:endParaRPr sz="1800" dirty="0">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r>
                        <a:rPr lang="en-AU" sz="1800" dirty="0">
                          <a:effectLst/>
                          <a:latin typeface="Calibri" panose="020F0502020204030204" pitchFamily="34" charset="0"/>
                        </a:rPr>
                        <a:t>Execution with unnecessary privileges</a:t>
                      </a:r>
                      <a:endParaRPr sz="1800" dirty="0">
                        <a:latin typeface="Roboto"/>
                        <a:ea typeface="Roboto"/>
                        <a:cs typeface="Roboto"/>
                        <a:sym typeface="Roboto"/>
                      </a:endParaRPr>
                    </a:p>
                  </a:txBody>
                  <a:tcPr marL="45713" marR="45713" marT="45713" marB="45713"/>
                </a:tc>
                <a:tc>
                  <a:txBody>
                    <a:bodyPr/>
                    <a:lstStyle/>
                    <a:p>
                      <a:pPr marL="0" marR="0">
                        <a:spcBef>
                          <a:spcPts val="0"/>
                        </a:spcBef>
                        <a:spcAft>
                          <a:spcPts val="0"/>
                        </a:spcAft>
                      </a:pPr>
                      <a:r>
                        <a:rPr lang="en-US" sz="1800" dirty="0">
                          <a:effectLst/>
                          <a:latin typeface="Calibri" panose="020F0502020204030204" pitchFamily="34" charset="0"/>
                        </a:rPr>
                        <a:t>under steven's login we can run any python script, root access gained</a:t>
                      </a:r>
                    </a:p>
                    <a:p>
                      <a:pPr marL="0" lvl="0" indent="0" algn="ctr" rtl="0">
                        <a:spcBef>
                          <a:spcPts val="0"/>
                        </a:spcBef>
                        <a:spcAft>
                          <a:spcPts val="0"/>
                        </a:spcAft>
                        <a:buNone/>
                      </a:pPr>
                      <a:endParaRPr sz="1800" dirty="0">
                        <a:latin typeface="Roboto"/>
                        <a:ea typeface="Roboto"/>
                        <a:cs typeface="Roboto"/>
                        <a:sym typeface="Roboto"/>
                      </a:endParaRPr>
                    </a:p>
                  </a:txBody>
                  <a:tcPr marL="45713" marR="45713" marT="45713" marB="45713"/>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29246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sp>
        <p:nvSpPr>
          <p:cNvPr id="2369" name="Google Shape;2369;p141"/>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a:solidFill>
                  <a:schemeClr val="dk1"/>
                </a:solidFill>
              </a:rPr>
              <a:t>Critical Vulnerabilities</a:t>
            </a:r>
            <a:r>
              <a:rPr lang="en-US"/>
              <a:t>: Target 2</a:t>
            </a:r>
            <a:endParaRPr/>
          </a:p>
        </p:txBody>
      </p:sp>
      <p:sp>
        <p:nvSpPr>
          <p:cNvPr id="2370" name="Google Shape;2370;p141"/>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6</a:t>
            </a:fld>
            <a:endParaRPr kern="0">
              <a:latin typeface="Arial"/>
              <a:cs typeface="Arial"/>
              <a:sym typeface="Arial"/>
            </a:endParaRPr>
          </a:p>
        </p:txBody>
      </p:sp>
      <p:sp>
        <p:nvSpPr>
          <p:cNvPr id="2371" name="Google Shape;2371;p141"/>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0" indent="0">
              <a:buNone/>
            </a:pPr>
            <a:r>
              <a:rPr lang="en-US" sz="2200" dirty="0"/>
              <a:t>Our assessment uncovered the following critical vulnerabilities in </a:t>
            </a:r>
            <a:r>
              <a:rPr lang="en-US" sz="2200" b="1" dirty="0"/>
              <a:t>Target 2</a:t>
            </a:r>
            <a:r>
              <a:rPr lang="en-US" sz="2200" dirty="0"/>
              <a:t>.</a:t>
            </a:r>
            <a:endParaRPr sz="2200" dirty="0"/>
          </a:p>
          <a:p>
            <a:pPr marL="0" indent="0">
              <a:spcBef>
                <a:spcPts val="600"/>
              </a:spcBef>
              <a:buNone/>
            </a:pPr>
            <a:endParaRPr sz="2200" dirty="0"/>
          </a:p>
          <a:p>
            <a:pPr marL="0" indent="0">
              <a:spcBef>
                <a:spcPts val="600"/>
              </a:spcBef>
              <a:spcAft>
                <a:spcPts val="600"/>
              </a:spcAft>
              <a:buNone/>
            </a:pPr>
            <a:endParaRPr sz="2200" dirty="0">
              <a:solidFill>
                <a:schemeClr val="dk1"/>
              </a:solidFill>
            </a:endParaRPr>
          </a:p>
        </p:txBody>
      </p:sp>
      <p:graphicFrame>
        <p:nvGraphicFramePr>
          <p:cNvPr id="2372" name="Google Shape;2372;p141"/>
          <p:cNvGraphicFramePr/>
          <p:nvPr/>
        </p:nvGraphicFramePr>
        <p:xfrm>
          <a:off x="597094" y="1922930"/>
          <a:ext cx="10997814" cy="4222199"/>
        </p:xfrm>
        <a:graphic>
          <a:graphicData uri="http://schemas.openxmlformats.org/drawingml/2006/table">
            <a:tbl>
              <a:tblPr>
                <a:noFill/>
              </a:tblPr>
              <a:tblGrid>
                <a:gridCol w="3665938">
                  <a:extLst>
                    <a:ext uri="{9D8B030D-6E8A-4147-A177-3AD203B41FA5}">
                      <a16:colId xmlns:a16="http://schemas.microsoft.com/office/drawing/2014/main" val="20000"/>
                    </a:ext>
                  </a:extLst>
                </a:gridCol>
                <a:gridCol w="3665938">
                  <a:extLst>
                    <a:ext uri="{9D8B030D-6E8A-4147-A177-3AD203B41FA5}">
                      <a16:colId xmlns:a16="http://schemas.microsoft.com/office/drawing/2014/main" val="20001"/>
                    </a:ext>
                  </a:extLst>
                </a:gridCol>
                <a:gridCol w="3665938">
                  <a:extLst>
                    <a:ext uri="{9D8B030D-6E8A-4147-A177-3AD203B41FA5}">
                      <a16:colId xmlns:a16="http://schemas.microsoft.com/office/drawing/2014/main" val="20002"/>
                    </a:ext>
                  </a:extLst>
                </a:gridCol>
              </a:tblGrid>
              <a:tr h="500932">
                <a:tc>
                  <a:txBody>
                    <a:bodyPr/>
                    <a:lstStyle/>
                    <a:p>
                      <a:pPr marL="0" lvl="0" indent="0" algn="ctr" rtl="0">
                        <a:spcBef>
                          <a:spcPts val="0"/>
                        </a:spcBef>
                        <a:spcAft>
                          <a:spcPts val="0"/>
                        </a:spcAft>
                        <a:buNone/>
                      </a:pPr>
                      <a:r>
                        <a:rPr lang="en-US" sz="2200" b="1">
                          <a:latin typeface="Roboto"/>
                          <a:ea typeface="Roboto"/>
                          <a:cs typeface="Roboto"/>
                          <a:sym typeface="Roboto"/>
                        </a:rPr>
                        <a:t>Vulnerability</a:t>
                      </a:r>
                      <a:endParaRPr sz="2200" b="1">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r>
                        <a:rPr lang="en-US" sz="2200" b="1">
                          <a:latin typeface="Roboto"/>
                          <a:ea typeface="Roboto"/>
                          <a:cs typeface="Roboto"/>
                          <a:sym typeface="Roboto"/>
                        </a:rPr>
                        <a:t>Description</a:t>
                      </a:r>
                      <a:endParaRPr sz="2200" b="1">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r>
                        <a:rPr lang="en-US" sz="2200" b="1">
                          <a:latin typeface="Roboto"/>
                          <a:ea typeface="Roboto"/>
                          <a:cs typeface="Roboto"/>
                          <a:sym typeface="Roboto"/>
                        </a:rPr>
                        <a:t>Impact</a:t>
                      </a:r>
                      <a:endParaRPr sz="2200" b="1">
                        <a:latin typeface="Roboto"/>
                        <a:ea typeface="Roboto"/>
                        <a:cs typeface="Roboto"/>
                        <a:sym typeface="Roboto"/>
                      </a:endParaRPr>
                    </a:p>
                  </a:txBody>
                  <a:tcPr marL="45713" marR="45713" marT="45713" marB="45713"/>
                </a:tc>
                <a:extLst>
                  <a:ext uri="{0D108BD9-81ED-4DB2-BD59-A6C34878D82A}">
                    <a16:rowId xmlns:a16="http://schemas.microsoft.com/office/drawing/2014/main" val="10000"/>
                  </a:ext>
                </a:extLst>
              </a:tr>
              <a:tr h="1073445">
                <a:tc>
                  <a:txBody>
                    <a:bodyPr/>
                    <a:lstStyle/>
                    <a:p>
                      <a:pPr marL="0" marR="0">
                        <a:spcBef>
                          <a:spcPts val="0"/>
                        </a:spcBef>
                        <a:spcAft>
                          <a:spcPts val="0"/>
                        </a:spcAft>
                      </a:pPr>
                      <a:r>
                        <a:rPr lang="en-AU" sz="1800" b="1" dirty="0">
                          <a:effectLst/>
                          <a:latin typeface="Calibri" panose="020F0502020204030204" pitchFamily="34" charset="0"/>
                        </a:rPr>
                        <a:t>CWE-548</a:t>
                      </a:r>
                    </a:p>
                    <a:p>
                      <a:pPr marL="0" marR="0">
                        <a:spcBef>
                          <a:spcPts val="0"/>
                        </a:spcBef>
                        <a:spcAft>
                          <a:spcPts val="0"/>
                        </a:spcAft>
                      </a:pPr>
                      <a:r>
                        <a:rPr lang="en-US" sz="1800" dirty="0">
                          <a:effectLst/>
                          <a:latin typeface="Calibri" panose="020F0502020204030204" pitchFamily="34" charset="0"/>
                          <a:hlinkClick r:id="rId3"/>
                        </a:rPr>
                        <a:t>https://cwe.mitre.org/data/definitions/548.htm</a:t>
                      </a:r>
                      <a:endParaRPr lang="en-US" sz="1800" dirty="0">
                        <a:effectLst/>
                        <a:latin typeface="Calibri" panose="020F0502020204030204" pitchFamily="34" charset="0"/>
                      </a:endParaRPr>
                    </a:p>
                  </a:txBody>
                  <a:tcPr marL="45713" marR="45713" marT="45713" marB="45713"/>
                </a:tc>
                <a:tc>
                  <a:txBody>
                    <a:bodyPr/>
                    <a:lstStyle/>
                    <a:p>
                      <a:pPr marL="0" marR="0">
                        <a:spcBef>
                          <a:spcPts val="0"/>
                        </a:spcBef>
                        <a:spcAft>
                          <a:spcPts val="0"/>
                        </a:spcAft>
                      </a:pPr>
                      <a:r>
                        <a:rPr lang="en-US" sz="1800" dirty="0">
                          <a:effectLst/>
                          <a:latin typeface="Calibri" panose="020F0502020204030204" pitchFamily="34" charset="0"/>
                        </a:rPr>
                        <a:t>Information leakage through directory listing</a:t>
                      </a:r>
                    </a:p>
                    <a:p>
                      <a:pPr marL="0" lvl="0" indent="0" algn="ctr" rtl="0">
                        <a:spcBef>
                          <a:spcPts val="0"/>
                        </a:spcBef>
                        <a:spcAft>
                          <a:spcPts val="0"/>
                        </a:spcAft>
                        <a:buNone/>
                      </a:pPr>
                      <a:endParaRPr sz="1800" dirty="0">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r>
                        <a:rPr lang="en-US" sz="1800" dirty="0">
                          <a:effectLst/>
                          <a:latin typeface="Calibri" panose="020F0502020204030204" pitchFamily="34" charset="0"/>
                        </a:rPr>
                        <a:t>Provides a complete index of all the resources within a directory</a:t>
                      </a:r>
                      <a:endParaRPr sz="1800" dirty="0">
                        <a:latin typeface="Roboto"/>
                        <a:ea typeface="Roboto"/>
                        <a:cs typeface="Roboto"/>
                        <a:sym typeface="Roboto"/>
                      </a:endParaRPr>
                    </a:p>
                  </a:txBody>
                  <a:tcPr marL="45713" marR="45713" marT="45713" marB="45713"/>
                </a:tc>
                <a:extLst>
                  <a:ext uri="{0D108BD9-81ED-4DB2-BD59-A6C34878D82A}">
                    <a16:rowId xmlns:a16="http://schemas.microsoft.com/office/drawing/2014/main" val="10001"/>
                  </a:ext>
                </a:extLst>
              </a:tr>
              <a:tr h="1073445">
                <a:tc>
                  <a:txBody>
                    <a:bodyPr/>
                    <a:lstStyle/>
                    <a:p>
                      <a:pPr marL="0" marR="0">
                        <a:spcBef>
                          <a:spcPts val="0"/>
                        </a:spcBef>
                        <a:spcAft>
                          <a:spcPts val="0"/>
                        </a:spcAft>
                      </a:pPr>
                      <a:r>
                        <a:rPr lang="en-US" sz="1800" b="1" dirty="0">
                          <a:effectLst/>
                          <a:latin typeface="Calibri" panose="020F0502020204030204" pitchFamily="34" charset="0"/>
                        </a:rPr>
                        <a:t>CWE-78</a:t>
                      </a:r>
                    </a:p>
                    <a:p>
                      <a:pPr marL="0" marR="0">
                        <a:spcBef>
                          <a:spcPts val="0"/>
                        </a:spcBef>
                        <a:spcAft>
                          <a:spcPts val="0"/>
                        </a:spcAft>
                      </a:pPr>
                      <a:r>
                        <a:rPr lang="en-US" sz="1800" dirty="0">
                          <a:effectLst/>
                          <a:latin typeface="Calibri" panose="020F0502020204030204" pitchFamily="34" charset="0"/>
                          <a:hlinkClick r:id="rId4"/>
                        </a:rPr>
                        <a:t>https://cwe.mitre.org/data/definitions/78.html</a:t>
                      </a:r>
                      <a:endParaRPr lang="en-US" sz="1800" dirty="0">
                        <a:effectLst/>
                        <a:latin typeface="Calibri" panose="020F0502020204030204" pitchFamily="34" charset="0"/>
                      </a:endParaRPr>
                    </a:p>
                  </a:txBody>
                  <a:tcPr marL="45713" marR="45713" marT="45713" marB="45713"/>
                </a:tc>
                <a:tc>
                  <a:txBody>
                    <a:bodyPr/>
                    <a:lstStyle/>
                    <a:p>
                      <a:pPr marL="0" marR="0">
                        <a:spcBef>
                          <a:spcPts val="0"/>
                        </a:spcBef>
                        <a:spcAft>
                          <a:spcPts val="0"/>
                        </a:spcAft>
                      </a:pPr>
                      <a:r>
                        <a:rPr lang="en-US" sz="1800" dirty="0">
                          <a:effectLst/>
                          <a:latin typeface="Calibri" panose="020F0502020204030204" pitchFamily="34" charset="0"/>
                        </a:rPr>
                        <a:t>Improper Sanitization of Special Elements used in an OS Command </a:t>
                      </a:r>
                    </a:p>
                    <a:p>
                      <a:pPr marL="0" lvl="0" indent="0" algn="ctr" rtl="0">
                        <a:spcBef>
                          <a:spcPts val="0"/>
                        </a:spcBef>
                        <a:spcAft>
                          <a:spcPts val="0"/>
                        </a:spcAft>
                        <a:buNone/>
                      </a:pPr>
                      <a:endParaRPr sz="1800" dirty="0">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r>
                        <a:rPr lang="en-AU" sz="1800" dirty="0">
                          <a:effectLst/>
                          <a:latin typeface="Calibri" panose="020F0502020204030204" pitchFamily="34" charset="0"/>
                        </a:rPr>
                        <a:t>parameterises an arbitrary command appended to a valid URL path </a:t>
                      </a:r>
                      <a:endParaRPr sz="1800" dirty="0">
                        <a:latin typeface="Roboto"/>
                        <a:ea typeface="Roboto"/>
                        <a:cs typeface="Roboto"/>
                        <a:sym typeface="Roboto"/>
                      </a:endParaRPr>
                    </a:p>
                  </a:txBody>
                  <a:tcPr marL="45713" marR="45713" marT="45713" marB="45713"/>
                </a:tc>
                <a:extLst>
                  <a:ext uri="{0D108BD9-81ED-4DB2-BD59-A6C34878D82A}">
                    <a16:rowId xmlns:a16="http://schemas.microsoft.com/office/drawing/2014/main" val="10002"/>
                  </a:ext>
                </a:extLst>
              </a:tr>
              <a:tr h="1073445">
                <a:tc>
                  <a:txBody>
                    <a:bodyPr/>
                    <a:lstStyle/>
                    <a:p>
                      <a:r>
                        <a:rPr lang="en-US" sz="1800" b="1" dirty="0">
                          <a:effectLst/>
                          <a:latin typeface="Calibri" panose="020F0502020204030204" pitchFamily="34" charset="0"/>
                        </a:rPr>
                        <a:t>CWE-22</a:t>
                      </a:r>
                      <a:r>
                        <a:rPr lang="en-US" sz="1800" dirty="0">
                          <a:effectLst/>
                          <a:latin typeface="Calibri" panose="020F0502020204030204" pitchFamily="34" charset="0"/>
                        </a:rPr>
                        <a:t> </a:t>
                      </a:r>
                      <a:r>
                        <a:rPr lang="x-none" sz="1800" dirty="0">
                          <a:hlinkClick r:id="rId5"/>
                        </a:rPr>
                        <a:t>https://cwe.mitre.org/data/definitions/22.html</a:t>
                      </a:r>
                      <a:endParaRPr lang="x-none" sz="1800" dirty="0"/>
                    </a:p>
                  </a:txBody>
                  <a:tcPr marL="45713" marR="45713" marT="45713" marB="45713"/>
                </a:tc>
                <a:tc>
                  <a:txBody>
                    <a:bodyPr/>
                    <a:lstStyle/>
                    <a:p>
                      <a:pPr marL="0" lvl="0" indent="0" algn="ctr" rtl="0">
                        <a:spcBef>
                          <a:spcPts val="0"/>
                        </a:spcBef>
                        <a:spcAft>
                          <a:spcPts val="0"/>
                        </a:spcAft>
                        <a:buNone/>
                      </a:pPr>
                      <a:r>
                        <a:rPr lang="en-US" sz="1800" dirty="0">
                          <a:effectLst/>
                          <a:latin typeface="Calibri" panose="020F0502020204030204" pitchFamily="34" charset="0"/>
                        </a:rPr>
                        <a:t>Local file inclusion / Path traversal</a:t>
                      </a:r>
                      <a:endParaRPr sz="1800" dirty="0">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r>
                        <a:rPr lang="en-US" sz="1800" dirty="0">
                          <a:effectLst/>
                          <a:latin typeface="Calibri" panose="020F0502020204030204" pitchFamily="34" charset="0"/>
                        </a:rPr>
                        <a:t>Sensitive information disclosure</a:t>
                      </a:r>
                      <a:endParaRPr sz="1800" dirty="0">
                        <a:latin typeface="Roboto"/>
                        <a:ea typeface="Roboto"/>
                        <a:cs typeface="Roboto"/>
                        <a:sym typeface="Roboto"/>
                      </a:endParaRPr>
                    </a:p>
                  </a:txBody>
                  <a:tcPr marL="45713" marR="45713" marT="45713" marB="45713"/>
                </a:tc>
                <a:extLst>
                  <a:ext uri="{0D108BD9-81ED-4DB2-BD59-A6C34878D82A}">
                    <a16:rowId xmlns:a16="http://schemas.microsoft.com/office/drawing/2014/main" val="10003"/>
                  </a:ext>
                </a:extLst>
              </a:tr>
              <a:tr h="500932">
                <a:tc>
                  <a:txBody>
                    <a:bodyPr/>
                    <a:lstStyle/>
                    <a:p>
                      <a:pPr marL="0" lvl="0" indent="0" algn="ctr" rtl="0">
                        <a:spcBef>
                          <a:spcPts val="0"/>
                        </a:spcBef>
                        <a:spcAft>
                          <a:spcPts val="0"/>
                        </a:spcAft>
                        <a:buNone/>
                      </a:pPr>
                      <a:endParaRPr sz="2200" dirty="0">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endParaRPr sz="2200">
                        <a:latin typeface="Roboto"/>
                        <a:ea typeface="Roboto"/>
                        <a:cs typeface="Roboto"/>
                        <a:sym typeface="Roboto"/>
                      </a:endParaRPr>
                    </a:p>
                  </a:txBody>
                  <a:tcPr marL="45713" marR="45713" marT="45713" marB="45713"/>
                </a:tc>
                <a:tc>
                  <a:txBody>
                    <a:bodyPr/>
                    <a:lstStyle/>
                    <a:p>
                      <a:pPr marL="0" lvl="0" indent="0" algn="ctr" rtl="0">
                        <a:spcBef>
                          <a:spcPts val="0"/>
                        </a:spcBef>
                        <a:spcAft>
                          <a:spcPts val="0"/>
                        </a:spcAft>
                        <a:buNone/>
                      </a:pPr>
                      <a:endParaRPr sz="2200" dirty="0">
                        <a:latin typeface="Roboto"/>
                        <a:ea typeface="Roboto"/>
                        <a:cs typeface="Roboto"/>
                        <a:sym typeface="Roboto"/>
                      </a:endParaRPr>
                    </a:p>
                  </a:txBody>
                  <a:tcPr marL="45713" marR="45713" marT="45713" marB="45713"/>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30548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6"/>
        <p:cNvGrpSpPr/>
        <p:nvPr/>
      </p:nvGrpSpPr>
      <p:grpSpPr>
        <a:xfrm>
          <a:off x="0" y="0"/>
          <a:ext cx="0" cy="0"/>
          <a:chOff x="0" y="0"/>
          <a:chExt cx="0" cy="0"/>
        </a:xfrm>
      </p:grpSpPr>
      <p:pic>
        <p:nvPicPr>
          <p:cNvPr id="2377" name="Google Shape;2377;p142"/>
          <p:cNvPicPr preferRelativeResize="0"/>
          <p:nvPr/>
        </p:nvPicPr>
        <p:blipFill>
          <a:blip r:embed="rId3">
            <a:alphaModFix/>
          </a:blip>
          <a:stretch>
            <a:fillRect/>
          </a:stretch>
        </p:blipFill>
        <p:spPr>
          <a:xfrm>
            <a:off x="367255" y="386534"/>
            <a:ext cx="11457412" cy="6123224"/>
          </a:xfrm>
          <a:prstGeom prst="rect">
            <a:avLst/>
          </a:prstGeom>
          <a:noFill/>
          <a:ln>
            <a:noFill/>
          </a:ln>
        </p:spPr>
      </p:pic>
      <p:sp>
        <p:nvSpPr>
          <p:cNvPr id="2378" name="Google Shape;2378;p142"/>
          <p:cNvSpPr txBox="1"/>
          <p:nvPr/>
        </p:nvSpPr>
        <p:spPr>
          <a:xfrm>
            <a:off x="11475632" y="6609600"/>
            <a:ext cx="349050" cy="140850"/>
          </a:xfrm>
          <a:prstGeom prst="rect">
            <a:avLst/>
          </a:prstGeom>
          <a:noFill/>
          <a:ln>
            <a:noFill/>
          </a:ln>
        </p:spPr>
        <p:txBody>
          <a:bodyPr spcFirstLastPara="1" wrap="square" lIns="0" tIns="0" rIns="0" bIns="121875" anchor="t" anchorCtr="0">
            <a:noAutofit/>
          </a:bodyPr>
          <a:lstStyle/>
          <a:p>
            <a:pPr algn="r"/>
            <a:fld id="{00000000-1234-1234-1234-123412341234}" type="slidenum">
              <a:rPr lang="en-US" sz="800"/>
              <a:pPr algn="r"/>
              <a:t>7</a:t>
            </a:fld>
            <a:endParaRPr sz="800"/>
          </a:p>
        </p:txBody>
      </p:sp>
      <p:sp>
        <p:nvSpPr>
          <p:cNvPr id="2379" name="Google Shape;2379;p142"/>
          <p:cNvSpPr txBox="1">
            <a:spLocks noGrp="1"/>
          </p:cNvSpPr>
          <p:nvPr>
            <p:ph type="title"/>
          </p:nvPr>
        </p:nvSpPr>
        <p:spPr>
          <a:xfrm>
            <a:off x="367259" y="2468134"/>
            <a:ext cx="11457450" cy="1372800"/>
          </a:xfrm>
          <a:prstGeom prst="rect">
            <a:avLst/>
          </a:prstGeom>
        </p:spPr>
        <p:txBody>
          <a:bodyPr spcFirstLastPara="1" wrap="square" lIns="121875" tIns="121875" rIns="121875" bIns="121875" anchor="t" anchorCtr="0">
            <a:noAutofit/>
          </a:bodyPr>
          <a:lstStyle/>
          <a:p>
            <a:pPr>
              <a:buClr>
                <a:schemeClr val="dk1"/>
              </a:buClr>
              <a:buSzPts val="1100"/>
            </a:pPr>
            <a:r>
              <a:rPr lang="en-US">
                <a:solidFill>
                  <a:schemeClr val="lt1"/>
                </a:solidFill>
              </a:rPr>
              <a:t>Exploits Used</a:t>
            </a:r>
            <a:endParaRPr b="1"/>
          </a:p>
          <a:p>
            <a:endParaRPr>
              <a:latin typeface="Roboto Light"/>
              <a:ea typeface="Roboto Light"/>
              <a:cs typeface="Roboto Light"/>
              <a:sym typeface="Roboto Light"/>
            </a:endParaRPr>
          </a:p>
        </p:txBody>
      </p:sp>
      <p:sp>
        <p:nvSpPr>
          <p:cNvPr id="2380" name="Google Shape;2380;p142"/>
          <p:cNvSpPr txBox="1">
            <a:spLocks noGrp="1"/>
          </p:cNvSpPr>
          <p:nvPr>
            <p:ph type="subTitle" idx="1"/>
          </p:nvPr>
        </p:nvSpPr>
        <p:spPr>
          <a:xfrm>
            <a:off x="-42123" y="17481422"/>
            <a:ext cx="28329750" cy="806400"/>
          </a:xfrm>
          <a:prstGeom prst="rect">
            <a:avLst/>
          </a:prstGeom>
        </p:spPr>
        <p:txBody>
          <a:bodyPr spcFirstLastPara="1" wrap="square" lIns="365675" tIns="60925" rIns="0" bIns="0" anchor="t" anchorCtr="0">
            <a:noAutofit/>
          </a:bodyPr>
          <a:lstStyle/>
          <a:p>
            <a:endParaRPr/>
          </a:p>
        </p:txBody>
      </p:sp>
    </p:spTree>
    <p:extLst>
      <p:ext uri="{BB962C8B-B14F-4D97-AF65-F5344CB8AC3E}">
        <p14:creationId xmlns:p14="http://schemas.microsoft.com/office/powerpoint/2010/main" val="2337834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5" name="Google Shape;2385;p143"/>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Exploitation: User Enumeration Vulnerability in </a:t>
            </a:r>
            <a:r>
              <a:rPr lang="en-US" dirty="0" err="1"/>
              <a:t>Wordpress</a:t>
            </a:r>
            <a:r>
              <a:rPr lang="en-US" dirty="0"/>
              <a:t> </a:t>
            </a:r>
            <a:endParaRPr dirty="0"/>
          </a:p>
        </p:txBody>
      </p:sp>
      <p:sp>
        <p:nvSpPr>
          <p:cNvPr id="2386" name="Google Shape;2386;p143"/>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8</a:t>
            </a:fld>
            <a:endParaRPr kern="0">
              <a:latin typeface="Arial"/>
              <a:cs typeface="Arial"/>
              <a:sym typeface="Arial"/>
            </a:endParaRPr>
          </a:p>
        </p:txBody>
      </p:sp>
      <p:sp>
        <p:nvSpPr>
          <p:cNvPr id="2387" name="Google Shape;2387;p143"/>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457200" indent="-254000">
              <a:lnSpc>
                <a:spcPct val="115000"/>
              </a:lnSpc>
              <a:spcBef>
                <a:spcPts val="600"/>
              </a:spcBef>
              <a:buClr>
                <a:schemeClr val="dk1"/>
              </a:buClr>
              <a:buSzPts val="4400"/>
            </a:pPr>
            <a:endParaRPr lang="en-US" sz="2200" dirty="0">
              <a:solidFill>
                <a:schemeClr val="dk1"/>
              </a:solidFill>
            </a:endParaRPr>
          </a:p>
          <a:p>
            <a:pPr marL="457200" indent="-254000">
              <a:lnSpc>
                <a:spcPct val="115000"/>
              </a:lnSpc>
              <a:spcBef>
                <a:spcPts val="600"/>
              </a:spcBef>
              <a:buClr>
                <a:schemeClr val="dk1"/>
              </a:buClr>
              <a:buSzPts val="4400"/>
            </a:pPr>
            <a:r>
              <a:rPr lang="en-US" sz="2200" dirty="0">
                <a:solidFill>
                  <a:schemeClr val="dk1"/>
                </a:solidFill>
              </a:rPr>
              <a:t>browsing the homepage menus discovered a link to </a:t>
            </a:r>
            <a:r>
              <a:rPr lang="en-US" sz="2200" dirty="0" err="1">
                <a:solidFill>
                  <a:schemeClr val="dk1"/>
                </a:solidFill>
              </a:rPr>
              <a:t>wordpress</a:t>
            </a:r>
            <a:r>
              <a:rPr lang="en-US" sz="2200" dirty="0">
                <a:solidFill>
                  <a:schemeClr val="dk1"/>
                </a:solidFill>
              </a:rPr>
              <a:t> (via BLOG)</a:t>
            </a:r>
          </a:p>
          <a:p>
            <a:pPr marL="457200" indent="-254000">
              <a:lnSpc>
                <a:spcPct val="115000"/>
              </a:lnSpc>
              <a:spcBef>
                <a:spcPts val="600"/>
              </a:spcBef>
              <a:buClr>
                <a:schemeClr val="dk1"/>
              </a:buClr>
              <a:buSzPts val="4400"/>
            </a:pPr>
            <a:r>
              <a:rPr lang="en-US" sz="2200" dirty="0" err="1">
                <a:solidFill>
                  <a:schemeClr val="dk1"/>
                </a:solidFill>
              </a:rPr>
              <a:t>wpscan</a:t>
            </a:r>
            <a:r>
              <a:rPr lang="en-US" sz="2200" dirty="0">
                <a:solidFill>
                  <a:schemeClr val="dk1"/>
                </a:solidFill>
              </a:rPr>
              <a:t> was then run against the targets to enumerate usernames</a:t>
            </a:r>
          </a:p>
          <a:p>
            <a:pPr marL="457200" indent="-254000">
              <a:lnSpc>
                <a:spcPct val="115000"/>
              </a:lnSpc>
              <a:spcBef>
                <a:spcPts val="500"/>
              </a:spcBef>
              <a:spcAft>
                <a:spcPts val="500"/>
              </a:spcAft>
              <a:buClr>
                <a:schemeClr val="dk1"/>
              </a:buClr>
              <a:buSzPts val="4400"/>
            </a:pPr>
            <a:r>
              <a:rPr lang="en-US" sz="2200" dirty="0" err="1">
                <a:solidFill>
                  <a:schemeClr val="dk1"/>
                </a:solidFill>
                <a:highlight>
                  <a:srgbClr val="C0C0C0"/>
                </a:highlight>
              </a:rPr>
              <a:t>wpscan</a:t>
            </a:r>
            <a:r>
              <a:rPr lang="en-US" sz="2200" dirty="0">
                <a:solidFill>
                  <a:schemeClr val="dk1"/>
                </a:solidFill>
                <a:highlight>
                  <a:srgbClr val="C0C0C0"/>
                </a:highlight>
              </a:rPr>
              <a:t> –</a:t>
            </a:r>
            <a:r>
              <a:rPr lang="en-US" sz="2200" dirty="0" err="1">
                <a:solidFill>
                  <a:schemeClr val="dk1"/>
                </a:solidFill>
                <a:highlight>
                  <a:srgbClr val="C0C0C0"/>
                </a:highlight>
              </a:rPr>
              <a:t>url</a:t>
            </a:r>
            <a:r>
              <a:rPr lang="en-US" sz="2200" dirty="0">
                <a:solidFill>
                  <a:schemeClr val="dk1"/>
                </a:solidFill>
                <a:highlight>
                  <a:srgbClr val="C0C0C0"/>
                </a:highlight>
              </a:rPr>
              <a:t> </a:t>
            </a:r>
            <a:r>
              <a:rPr lang="en-US" sz="2200" dirty="0">
                <a:solidFill>
                  <a:schemeClr val="dk1"/>
                </a:solidFill>
                <a:highlight>
                  <a:srgbClr val="C0C0C0"/>
                </a:highlight>
                <a:hlinkClick r:id="rId3"/>
              </a:rPr>
              <a:t>http://192.168.1.110/wordpress</a:t>
            </a:r>
            <a:r>
              <a:rPr lang="en-US" sz="2200" dirty="0">
                <a:solidFill>
                  <a:schemeClr val="dk1"/>
                </a:solidFill>
                <a:highlight>
                  <a:srgbClr val="C0C0C0"/>
                </a:highlight>
              </a:rPr>
              <a:t> --enumerate u</a:t>
            </a:r>
          </a:p>
          <a:p>
            <a:pPr marL="457200" indent="-254000">
              <a:lnSpc>
                <a:spcPct val="115000"/>
              </a:lnSpc>
              <a:spcBef>
                <a:spcPts val="500"/>
              </a:spcBef>
              <a:spcAft>
                <a:spcPts val="500"/>
              </a:spcAft>
              <a:buClr>
                <a:schemeClr val="dk1"/>
              </a:buClr>
              <a:buSzPts val="4400"/>
            </a:pPr>
            <a:r>
              <a:rPr lang="en-US" sz="2200" dirty="0">
                <a:solidFill>
                  <a:schemeClr val="dk1"/>
                </a:solidFill>
              </a:rPr>
              <a:t>two users were identified; steven and </a:t>
            </a:r>
            <a:r>
              <a:rPr lang="en-US" sz="2200" dirty="0" err="1">
                <a:solidFill>
                  <a:schemeClr val="dk1"/>
                </a:solidFill>
              </a:rPr>
              <a:t>michael</a:t>
            </a:r>
            <a:endParaRPr lang="en-US" sz="2200" dirty="0">
              <a:solidFill>
                <a:schemeClr val="dk1"/>
              </a:solidFill>
            </a:endParaRPr>
          </a:p>
          <a:p>
            <a:pPr marL="457200" indent="-254000">
              <a:lnSpc>
                <a:spcPct val="115000"/>
              </a:lnSpc>
              <a:spcBef>
                <a:spcPts val="500"/>
              </a:spcBef>
              <a:spcAft>
                <a:spcPts val="500"/>
              </a:spcAft>
              <a:buClr>
                <a:schemeClr val="dk1"/>
              </a:buClr>
              <a:buSzPts val="4400"/>
            </a:pPr>
            <a:r>
              <a:rPr lang="en-US" sz="2200" dirty="0">
                <a:solidFill>
                  <a:schemeClr val="dk1"/>
                </a:solidFill>
              </a:rPr>
              <a:t>CVE-2017-18536</a:t>
            </a:r>
          </a:p>
          <a:p>
            <a:pPr marL="203200" indent="0">
              <a:lnSpc>
                <a:spcPct val="115000"/>
              </a:lnSpc>
              <a:spcBef>
                <a:spcPts val="500"/>
              </a:spcBef>
              <a:spcAft>
                <a:spcPts val="500"/>
              </a:spcAft>
              <a:buClr>
                <a:schemeClr val="dk1"/>
              </a:buClr>
              <a:buSzPts val="4400"/>
              <a:buNone/>
            </a:pPr>
            <a:endParaRPr lang="en-US" sz="2200" dirty="0">
              <a:solidFill>
                <a:schemeClr val="dk1"/>
              </a:solidFill>
            </a:endParaRPr>
          </a:p>
        </p:txBody>
      </p:sp>
      <p:pic>
        <p:nvPicPr>
          <p:cNvPr id="4" name="Picture 3">
            <a:extLst>
              <a:ext uri="{FF2B5EF4-FFF2-40B4-BE49-F238E27FC236}">
                <a16:creationId xmlns:a16="http://schemas.microsoft.com/office/drawing/2014/main" id="{5352582B-428B-4E31-8DF7-67E3168F5CEC}"/>
              </a:ext>
            </a:extLst>
          </p:cNvPr>
          <p:cNvPicPr>
            <a:picLocks noChangeAspect="1"/>
          </p:cNvPicPr>
          <p:nvPr/>
        </p:nvPicPr>
        <p:blipFill>
          <a:blip r:embed="rId4"/>
          <a:stretch>
            <a:fillRect/>
          </a:stretch>
        </p:blipFill>
        <p:spPr>
          <a:xfrm>
            <a:off x="7076096" y="3506993"/>
            <a:ext cx="4486078" cy="2966601"/>
          </a:xfrm>
          <a:prstGeom prst="rect">
            <a:avLst/>
          </a:prstGeom>
        </p:spPr>
      </p:pic>
      <p:pic>
        <p:nvPicPr>
          <p:cNvPr id="6" name="Picture 5">
            <a:extLst>
              <a:ext uri="{FF2B5EF4-FFF2-40B4-BE49-F238E27FC236}">
                <a16:creationId xmlns:a16="http://schemas.microsoft.com/office/drawing/2014/main" id="{307F677A-D3E1-4011-8EC4-1ACD23F209AE}"/>
              </a:ext>
            </a:extLst>
          </p:cNvPr>
          <p:cNvPicPr>
            <a:picLocks noChangeAspect="1"/>
          </p:cNvPicPr>
          <p:nvPr/>
        </p:nvPicPr>
        <p:blipFill>
          <a:blip r:embed="rId5"/>
          <a:stretch>
            <a:fillRect/>
          </a:stretch>
        </p:blipFill>
        <p:spPr>
          <a:xfrm>
            <a:off x="309980" y="4353000"/>
            <a:ext cx="6665998" cy="529861"/>
          </a:xfrm>
          <a:prstGeom prst="rect">
            <a:avLst/>
          </a:prstGeom>
        </p:spPr>
      </p:pic>
    </p:spTree>
    <p:extLst>
      <p:ext uri="{BB962C8B-B14F-4D97-AF65-F5344CB8AC3E}">
        <p14:creationId xmlns:p14="http://schemas.microsoft.com/office/powerpoint/2010/main" val="2487241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144"/>
          <p:cNvSpPr txBox="1">
            <a:spLocks noGrp="1"/>
          </p:cNvSpPr>
          <p:nvPr>
            <p:ph type="title"/>
          </p:nvPr>
        </p:nvSpPr>
        <p:spPr>
          <a:xfrm>
            <a:off x="-14808" y="0"/>
            <a:ext cx="12221550" cy="711600"/>
          </a:xfrm>
          <a:prstGeom prst="rect">
            <a:avLst/>
          </a:prstGeom>
        </p:spPr>
        <p:txBody>
          <a:bodyPr spcFirstLastPara="1" wrap="square" lIns="609500" tIns="243788" rIns="365675" bIns="121875" anchor="t" anchorCtr="0">
            <a:noAutofit/>
          </a:bodyPr>
          <a:lstStyle/>
          <a:p>
            <a:r>
              <a:rPr lang="en-US" dirty="0"/>
              <a:t>Exploitation: Weak Password Requirements</a:t>
            </a:r>
            <a:endParaRPr dirty="0"/>
          </a:p>
        </p:txBody>
      </p:sp>
      <p:sp>
        <p:nvSpPr>
          <p:cNvPr id="2393" name="Google Shape;2393;p144"/>
          <p:cNvSpPr txBox="1">
            <a:spLocks noGrp="1"/>
          </p:cNvSpPr>
          <p:nvPr>
            <p:ph type="sldNum" idx="12"/>
          </p:nvPr>
        </p:nvSpPr>
        <p:spPr>
          <a:xfrm>
            <a:off x="11475632" y="6609600"/>
            <a:ext cx="349050" cy="140850"/>
          </a:xfrm>
          <a:prstGeom prst="rect">
            <a:avLst/>
          </a:prstGeom>
        </p:spPr>
        <p:txBody>
          <a:bodyPr spcFirstLastPara="1" wrap="square" lIns="0" tIns="0" rIns="0" bIns="121875" anchor="t" anchorCtr="0">
            <a:noAutofit/>
          </a:bodyPr>
          <a:lstStyle/>
          <a:p>
            <a:pPr defTabSz="457200">
              <a:buClr>
                <a:srgbClr val="000000"/>
              </a:buClr>
            </a:pPr>
            <a:fld id="{00000000-1234-1234-1234-123412341234}" type="slidenum">
              <a:rPr lang="en-US" kern="0">
                <a:latin typeface="Arial"/>
                <a:cs typeface="Arial"/>
                <a:sym typeface="Arial"/>
              </a:rPr>
              <a:pPr defTabSz="457200">
                <a:buClr>
                  <a:srgbClr val="000000"/>
                </a:buClr>
              </a:pPr>
              <a:t>9</a:t>
            </a:fld>
            <a:endParaRPr kern="0">
              <a:latin typeface="Arial"/>
              <a:cs typeface="Arial"/>
              <a:sym typeface="Arial"/>
            </a:endParaRPr>
          </a:p>
        </p:txBody>
      </p:sp>
      <p:sp>
        <p:nvSpPr>
          <p:cNvPr id="2394" name="Google Shape;2394;p144"/>
          <p:cNvSpPr txBox="1">
            <a:spLocks noGrp="1"/>
          </p:cNvSpPr>
          <p:nvPr>
            <p:ph type="body" idx="3"/>
          </p:nvPr>
        </p:nvSpPr>
        <p:spPr>
          <a:xfrm>
            <a:off x="353275" y="1147700"/>
            <a:ext cx="11471400" cy="4933350"/>
          </a:xfrm>
          <a:prstGeom prst="rect">
            <a:avLst/>
          </a:prstGeom>
        </p:spPr>
        <p:txBody>
          <a:bodyPr spcFirstLastPara="1" wrap="square" lIns="609500" tIns="0" rIns="609500" bIns="1218988" anchor="t" anchorCtr="0">
            <a:noAutofit/>
          </a:bodyPr>
          <a:lstStyle/>
          <a:p>
            <a:pPr marL="457200" indent="-254000">
              <a:lnSpc>
                <a:spcPct val="115000"/>
              </a:lnSpc>
              <a:spcBef>
                <a:spcPts val="600"/>
              </a:spcBef>
              <a:buClr>
                <a:schemeClr val="dk1"/>
              </a:buClr>
              <a:buSzPts val="4400"/>
            </a:pPr>
            <a:r>
              <a:rPr lang="en-US" sz="2200" dirty="0">
                <a:solidFill>
                  <a:schemeClr val="dk1"/>
                </a:solidFill>
              </a:rPr>
              <a:t>easily guessed the password of </a:t>
            </a:r>
            <a:r>
              <a:rPr lang="en-US" sz="2200" dirty="0" err="1">
                <a:solidFill>
                  <a:schemeClr val="dk1"/>
                </a:solidFill>
              </a:rPr>
              <a:t>michael</a:t>
            </a:r>
            <a:r>
              <a:rPr lang="en-US" sz="2200" dirty="0">
                <a:solidFill>
                  <a:schemeClr val="dk1"/>
                </a:solidFill>
              </a:rPr>
              <a:t> = '</a:t>
            </a:r>
            <a:r>
              <a:rPr lang="en-US" sz="2200" dirty="0" err="1">
                <a:solidFill>
                  <a:schemeClr val="dk1"/>
                </a:solidFill>
              </a:rPr>
              <a:t>michael</a:t>
            </a:r>
            <a:r>
              <a:rPr lang="en-US" sz="2200" dirty="0">
                <a:solidFill>
                  <a:schemeClr val="dk1"/>
                </a:solidFill>
              </a:rPr>
              <a:t>’</a:t>
            </a:r>
          </a:p>
          <a:p>
            <a:pPr marL="457200" indent="-254000">
              <a:lnSpc>
                <a:spcPct val="115000"/>
              </a:lnSpc>
              <a:spcBef>
                <a:spcPts val="600"/>
              </a:spcBef>
              <a:buClr>
                <a:schemeClr val="dk1"/>
              </a:buClr>
              <a:buSzPts val="4400"/>
            </a:pPr>
            <a:r>
              <a:rPr lang="en-US" sz="2200" dirty="0">
                <a:solidFill>
                  <a:schemeClr val="dk1"/>
                </a:solidFill>
              </a:rPr>
              <a:t>once logged, searched folders and found that wp-</a:t>
            </a:r>
            <a:r>
              <a:rPr lang="en-US" sz="2200" dirty="0" err="1">
                <a:solidFill>
                  <a:schemeClr val="dk1"/>
                </a:solidFill>
              </a:rPr>
              <a:t>config.php</a:t>
            </a:r>
            <a:r>
              <a:rPr lang="en-US" sz="2200" dirty="0">
                <a:solidFill>
                  <a:schemeClr val="dk1"/>
                </a:solidFill>
              </a:rPr>
              <a:t> contains DB_NAME, DB_USER, DB_PASSWORD in clear text, this provided root user access to </a:t>
            </a:r>
            <a:r>
              <a:rPr lang="en-US" sz="2200" dirty="0" err="1">
                <a:solidFill>
                  <a:schemeClr val="dk1"/>
                </a:solidFill>
              </a:rPr>
              <a:t>wordpress</a:t>
            </a:r>
            <a:r>
              <a:rPr lang="en-US" sz="2200" dirty="0">
                <a:solidFill>
                  <a:schemeClr val="dk1"/>
                </a:solidFill>
              </a:rPr>
              <a:t> DB, query all tables and data exposure</a:t>
            </a:r>
          </a:p>
          <a:p>
            <a:pPr marL="457200" indent="-254000">
              <a:lnSpc>
                <a:spcPct val="115000"/>
              </a:lnSpc>
              <a:spcBef>
                <a:spcPts val="600"/>
              </a:spcBef>
              <a:buClr>
                <a:schemeClr val="dk1"/>
              </a:buClr>
              <a:buSzPts val="4400"/>
            </a:pPr>
            <a:r>
              <a:rPr lang="en-US" sz="2200" dirty="0">
                <a:solidFill>
                  <a:schemeClr val="dk1"/>
                </a:solidFill>
                <a:highlight>
                  <a:srgbClr val="C0C0C0"/>
                </a:highlight>
              </a:rPr>
              <a:t>michael@target1:/var/www/html/</a:t>
            </a:r>
            <a:r>
              <a:rPr lang="en-US" sz="2200" dirty="0" err="1">
                <a:solidFill>
                  <a:schemeClr val="dk1"/>
                </a:solidFill>
                <a:highlight>
                  <a:srgbClr val="C0C0C0"/>
                </a:highlight>
              </a:rPr>
              <a:t>wordpress</a:t>
            </a:r>
            <a:r>
              <a:rPr lang="en-US" sz="2200" dirty="0">
                <a:solidFill>
                  <a:schemeClr val="dk1"/>
                </a:solidFill>
                <a:highlight>
                  <a:srgbClr val="C0C0C0"/>
                </a:highlight>
              </a:rPr>
              <a:t>$ 'cat wp-</a:t>
            </a:r>
            <a:r>
              <a:rPr lang="en-US" sz="2200" dirty="0" err="1">
                <a:solidFill>
                  <a:schemeClr val="dk1"/>
                </a:solidFill>
                <a:highlight>
                  <a:srgbClr val="C0C0C0"/>
                </a:highlight>
              </a:rPr>
              <a:t>config.php</a:t>
            </a:r>
            <a:r>
              <a:rPr lang="en-US" sz="2200" dirty="0">
                <a:solidFill>
                  <a:schemeClr val="dk1"/>
                </a:solidFill>
                <a:highlight>
                  <a:srgbClr val="C0C0C0"/>
                </a:highlight>
              </a:rPr>
              <a:t>'</a:t>
            </a:r>
            <a:endParaRPr lang="nl-NL" sz="2200" dirty="0">
              <a:solidFill>
                <a:schemeClr val="dk1"/>
              </a:solidFill>
              <a:highlight>
                <a:srgbClr val="C0C0C0"/>
              </a:highlight>
            </a:endParaRPr>
          </a:p>
          <a:p>
            <a:pPr marL="457200" indent="-254000">
              <a:lnSpc>
                <a:spcPct val="115000"/>
              </a:lnSpc>
              <a:spcBef>
                <a:spcPts val="600"/>
              </a:spcBef>
              <a:buClr>
                <a:schemeClr val="dk1"/>
              </a:buClr>
              <a:buSzPts val="4400"/>
            </a:pPr>
            <a:r>
              <a:rPr lang="nl-NL" sz="2200" dirty="0">
                <a:solidFill>
                  <a:schemeClr val="dk1"/>
                </a:solidFill>
                <a:highlight>
                  <a:srgbClr val="C0C0C0"/>
                </a:highlight>
              </a:rPr>
              <a:t>michael@target1:/user/bin$ 'mysql -u root -p'</a:t>
            </a:r>
            <a:endParaRPr lang="en-US" sz="2200" dirty="0">
              <a:solidFill>
                <a:schemeClr val="dk1"/>
              </a:solidFill>
              <a:highlight>
                <a:srgbClr val="C0C0C0"/>
              </a:highlight>
            </a:endParaRPr>
          </a:p>
          <a:p>
            <a:pPr marL="457200" indent="-254000">
              <a:lnSpc>
                <a:spcPct val="115000"/>
              </a:lnSpc>
              <a:spcBef>
                <a:spcPts val="600"/>
              </a:spcBef>
              <a:buClr>
                <a:schemeClr val="dk1"/>
              </a:buClr>
              <a:buSzPts val="4400"/>
            </a:pPr>
            <a:endParaRPr lang="en-US" sz="2200" dirty="0">
              <a:solidFill>
                <a:schemeClr val="dk1"/>
              </a:solidFill>
            </a:endParaRPr>
          </a:p>
        </p:txBody>
      </p:sp>
      <p:pic>
        <p:nvPicPr>
          <p:cNvPr id="3" name="Picture 2">
            <a:extLst>
              <a:ext uri="{FF2B5EF4-FFF2-40B4-BE49-F238E27FC236}">
                <a16:creationId xmlns:a16="http://schemas.microsoft.com/office/drawing/2014/main" id="{FC42A60D-3F1F-4603-833B-5B1D53302E8E}"/>
              </a:ext>
            </a:extLst>
          </p:cNvPr>
          <p:cNvPicPr>
            <a:picLocks noChangeAspect="1"/>
          </p:cNvPicPr>
          <p:nvPr/>
        </p:nvPicPr>
        <p:blipFill>
          <a:blip r:embed="rId3"/>
          <a:stretch>
            <a:fillRect/>
          </a:stretch>
        </p:blipFill>
        <p:spPr>
          <a:xfrm>
            <a:off x="873729" y="3979345"/>
            <a:ext cx="4082636" cy="1975141"/>
          </a:xfrm>
          <a:prstGeom prst="rect">
            <a:avLst/>
          </a:prstGeom>
        </p:spPr>
      </p:pic>
      <p:pic>
        <p:nvPicPr>
          <p:cNvPr id="4" name="Picture 3">
            <a:extLst>
              <a:ext uri="{FF2B5EF4-FFF2-40B4-BE49-F238E27FC236}">
                <a16:creationId xmlns:a16="http://schemas.microsoft.com/office/drawing/2014/main" id="{506EDA09-4E62-4814-9710-13C3E5B0C149}"/>
              </a:ext>
            </a:extLst>
          </p:cNvPr>
          <p:cNvPicPr>
            <a:picLocks noChangeAspect="1"/>
          </p:cNvPicPr>
          <p:nvPr/>
        </p:nvPicPr>
        <p:blipFill>
          <a:blip r:embed="rId4"/>
          <a:stretch>
            <a:fillRect/>
          </a:stretch>
        </p:blipFill>
        <p:spPr>
          <a:xfrm>
            <a:off x="5030788" y="3824182"/>
            <a:ext cx="6447118" cy="2452178"/>
          </a:xfrm>
          <a:prstGeom prst="rect">
            <a:avLst/>
          </a:prstGeom>
        </p:spPr>
      </p:pic>
    </p:spTree>
    <p:extLst>
      <p:ext uri="{BB962C8B-B14F-4D97-AF65-F5344CB8AC3E}">
        <p14:creationId xmlns:p14="http://schemas.microsoft.com/office/powerpoint/2010/main" val="1295736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TotalTime>
  <Words>2140</Words>
  <Application>Microsoft Office PowerPoint</Application>
  <PresentationFormat>Widescreen</PresentationFormat>
  <Paragraphs>350</Paragraphs>
  <Slides>42</Slides>
  <Notes>42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42</vt:i4>
      </vt:variant>
    </vt:vector>
  </HeadingPairs>
  <TitlesOfParts>
    <vt:vector size="52" baseType="lpstr">
      <vt:lpstr>Arial</vt:lpstr>
      <vt:lpstr>Calibri</vt:lpstr>
      <vt:lpstr>Calibri Light</vt:lpstr>
      <vt:lpstr>Consolas</vt:lpstr>
      <vt:lpstr>Roboto</vt:lpstr>
      <vt:lpstr>Roboto Black</vt:lpstr>
      <vt:lpstr>Roboto Light</vt:lpstr>
      <vt:lpstr>Roboto Medium</vt:lpstr>
      <vt:lpstr>Office Theme</vt:lpstr>
      <vt:lpstr>Simple Light</vt:lpstr>
      <vt:lpstr>Final Engagement Attack, Defense &amp; Analysis of a Vulnerable Network     Andrew Forrest</vt:lpstr>
      <vt:lpstr>Table of Contents</vt:lpstr>
      <vt:lpstr>Network Topology &amp; Critical Vulnerabilities </vt:lpstr>
      <vt:lpstr>Network Topology</vt:lpstr>
      <vt:lpstr>Critical Vulnerabilities: Target 1</vt:lpstr>
      <vt:lpstr>Critical Vulnerabilities: Target 2</vt:lpstr>
      <vt:lpstr>Exploits Used </vt:lpstr>
      <vt:lpstr>Exploitation: User Enumeration Vulnerability in Wordpress </vt:lpstr>
      <vt:lpstr>Exploitation: Weak Password Requirements</vt:lpstr>
      <vt:lpstr>Exploitation: Hash of User Password in Table wp_users </vt:lpstr>
      <vt:lpstr>Avoiding Detection </vt:lpstr>
      <vt:lpstr>Stealth Exploitation of Excessive HTTP Requests</vt:lpstr>
      <vt:lpstr>Stealth Exploitation of Unrestricted Authentication Attempts</vt:lpstr>
      <vt:lpstr>Stealth Exploitation of Unrestricted Upload of Dangerous File</vt:lpstr>
      <vt:lpstr>Maintaining Access </vt:lpstr>
      <vt:lpstr>Backdooring the Target</vt:lpstr>
      <vt:lpstr>   Blue Team Activity </vt:lpstr>
      <vt:lpstr>Alerts Implemented  </vt:lpstr>
      <vt:lpstr>Excessive HTTP Errors</vt:lpstr>
      <vt:lpstr>Excessive Login Requests</vt:lpstr>
      <vt:lpstr>Dropped Packets</vt:lpstr>
      <vt:lpstr>Hardening  </vt:lpstr>
      <vt:lpstr>Hardening of Wordpress User Enumeration Vulnerability</vt:lpstr>
      <vt:lpstr>Hardening Against Wordpress Contact Form Vulnerability</vt:lpstr>
      <vt:lpstr>Hardening Against Weak Password Requirements Target 1&amp;2</vt:lpstr>
      <vt:lpstr>Hardening Against Info. leakage through directory listing</vt:lpstr>
      <vt:lpstr>Hardening Against Path Traversal and Local File Inclusion</vt:lpstr>
      <vt:lpstr>Hardening Against Execution with Unnecessary Privileges</vt:lpstr>
      <vt:lpstr>Hardening Against non-current software components </vt:lpstr>
      <vt:lpstr>Implementing Patches  </vt:lpstr>
      <vt:lpstr>Implementing Patches with Ansible</vt:lpstr>
      <vt:lpstr>Network Traffic Analysis   </vt:lpstr>
      <vt:lpstr>Traffic Profile   </vt:lpstr>
      <vt:lpstr>Traffic Profile</vt:lpstr>
      <vt:lpstr>Behavioral Analysis</vt:lpstr>
      <vt:lpstr>Normal Activity   </vt:lpstr>
      <vt:lpstr>Normal Behavior ?</vt:lpstr>
      <vt:lpstr>Malicious Activity   </vt:lpstr>
      <vt:lpstr>Bit Torrent Downloads</vt:lpstr>
      <vt:lpstr>Malware Infection</vt:lpstr>
      <vt:lpstr>Distributing Malware </vt:lpstr>
      <vt:lpstr>Presentation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Topology</dc:title>
  <dc:creator>Andrew Forrest</dc:creator>
  <cp:lastModifiedBy>Andrew Forrest</cp:lastModifiedBy>
  <cp:revision>2</cp:revision>
  <dcterms:created xsi:type="dcterms:W3CDTF">2021-01-01T22:37:02Z</dcterms:created>
  <dcterms:modified xsi:type="dcterms:W3CDTF">2021-01-04T12:14:54Z</dcterms:modified>
</cp:coreProperties>
</file>